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sldIdLst>
    <p:sldId id="307" r:id="rId2"/>
    <p:sldId id="308" r:id="rId3"/>
    <p:sldId id="309" r:id="rId4"/>
    <p:sldId id="310" r:id="rId5"/>
    <p:sldId id="311" r:id="rId6"/>
    <p:sldId id="31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21" r:id="rId16"/>
    <p:sldId id="272" r:id="rId17"/>
    <p:sldId id="273" r:id="rId18"/>
    <p:sldId id="280" r:id="rId19"/>
    <p:sldId id="281" r:id="rId20"/>
    <p:sldId id="296" r:id="rId21"/>
    <p:sldId id="282" r:id="rId22"/>
    <p:sldId id="297" r:id="rId23"/>
    <p:sldId id="283" r:id="rId24"/>
    <p:sldId id="284" r:id="rId25"/>
    <p:sldId id="285" r:id="rId26"/>
    <p:sldId id="286" r:id="rId27"/>
    <p:sldId id="306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287" r:id="rId37"/>
    <p:sldId id="288" r:id="rId38"/>
    <p:sldId id="289" r:id="rId39"/>
    <p:sldId id="290" r:id="rId40"/>
  </p:sldIdLst>
  <p:sldSz cx="18288000" cy="10287000"/>
  <p:notesSz cx="6858000" cy="9144000"/>
  <p:embeddedFontLst>
    <p:embeddedFont>
      <p:font typeface="Sitka Banner" pitchFamily="2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TT Rounds Condensed" panose="020B0604020202020204" charset="0"/>
      <p:regular r:id="rId50"/>
    </p:embeddedFont>
    <p:embeddedFont>
      <p:font typeface="TT Rounds Condensed Bold" panose="020B0604020202020204" charset="0"/>
      <p:regular r:id="rId51"/>
    </p:embeddedFont>
    <p:embeddedFont>
      <p:font typeface="TT Rounds Condensed Bold Italics" panose="020B0604020202020204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vko Kolasinac" initials="ZK" lastIdx="9" clrIdx="0">
    <p:extLst>
      <p:ext uri="{19B8F6BF-5375-455C-9EA6-DF929625EA0E}">
        <p15:presenceInfo xmlns:p15="http://schemas.microsoft.com/office/powerpoint/2012/main" userId="Zivko Kolasin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3351" autoAdjust="0"/>
  </p:normalViewPr>
  <p:slideViewPr>
    <p:cSldViewPr>
      <p:cViewPr varScale="1">
        <p:scale>
          <a:sx n="54" d="100"/>
          <a:sy n="54" d="100"/>
        </p:scale>
        <p:origin x="80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66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6-18T12:23:52.214" idx="2">
    <p:pos x="10" y="10"/>
    <p:text>Andrija - Ujednačiti veličine fontova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6-18T12:32:36.222" idx="5">
    <p:pos x="10" y="10"/>
    <p:text>Vlada - zameniti primerom a ovaj, ali pojednostavljen tekst staviti u NOTES. Koristi primer Prljava reka. I tako koristii taj primer sve do slajda 30 (pred Budzet)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63EE5-6621-4C36-A9FB-FF7BC0DECE4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68A1-4FC3-4C9D-80CC-957F01437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5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bcsrb-mne.org/documents/programme-documents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268A1-4FC3-4C9D-80CC-957F014376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ANALIZA ZAINTERESOVANIH STRANA</a:t>
            </a:r>
            <a:r>
              <a:rPr lang="en-US" baseline="0" dirty="0"/>
              <a:t> - </a:t>
            </a:r>
            <a:r>
              <a:rPr lang="en-US" dirty="0"/>
              <a:t>TERMINOLOGIJA</a:t>
            </a:r>
          </a:p>
          <a:p>
            <a:endParaRPr lang="en-US" dirty="0"/>
          </a:p>
          <a:p>
            <a:pPr algn="l">
              <a:lnSpc>
                <a:spcPts val="6480"/>
              </a:lnSpc>
            </a:pPr>
            <a:r>
              <a:rPr lang="en-US" sz="1200" spc="25" dirty="0" err="1">
                <a:solidFill>
                  <a:srgbClr val="000000"/>
                </a:solidFill>
                <a:latin typeface="TT Rounds Condensed Bold"/>
              </a:rPr>
              <a:t>Korisnici</a:t>
            </a:r>
            <a:r>
              <a:rPr lang="en-US" sz="1200" spc="25" dirty="0">
                <a:solidFill>
                  <a:srgbClr val="000000"/>
                </a:solidFill>
                <a:latin typeface="TT Rounds Condensed Bold"/>
              </a:rPr>
              <a:t> (</a:t>
            </a:r>
            <a:r>
              <a:rPr lang="en-US" sz="1200" spc="25" dirty="0">
                <a:solidFill>
                  <a:srgbClr val="000000"/>
                </a:solidFill>
                <a:latin typeface="TT Rounds Condensed Bold Italics"/>
              </a:rPr>
              <a:t>Beneficiaries</a:t>
            </a:r>
            <a:r>
              <a:rPr lang="en-US" sz="1200" spc="25" dirty="0">
                <a:solidFill>
                  <a:srgbClr val="000000"/>
                </a:solidFill>
                <a:latin typeface="TT Rounds Condensed Bold"/>
              </a:rPr>
              <a:t>):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zainteresovane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strane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koje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na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bilo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koji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način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imaju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koristi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od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sprovođenja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projekta</a:t>
            </a:r>
            <a:endParaRPr lang="en-US" sz="1200" spc="25" dirty="0">
              <a:solidFill>
                <a:srgbClr val="000000"/>
              </a:solidFill>
              <a:latin typeface="TT Rounds Condensed"/>
            </a:endParaRPr>
          </a:p>
          <a:p>
            <a:pPr algn="l">
              <a:lnSpc>
                <a:spcPts val="6480"/>
              </a:lnSpc>
            </a:pPr>
            <a:r>
              <a:rPr lang="en-US" sz="1200" spc="25" dirty="0" err="1">
                <a:solidFill>
                  <a:srgbClr val="000000"/>
                </a:solidFill>
                <a:latin typeface="TT Rounds Condensed Bold"/>
              </a:rPr>
              <a:t>Ciljna</a:t>
            </a:r>
            <a:r>
              <a:rPr lang="en-US" sz="1200" spc="25" dirty="0">
                <a:solidFill>
                  <a:srgbClr val="000000"/>
                </a:solidFill>
                <a:latin typeface="TT Rounds Condensed Bol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 Bold"/>
              </a:rPr>
              <a:t>grupa</a:t>
            </a:r>
            <a:r>
              <a:rPr lang="en-US" sz="1200" spc="25" dirty="0">
                <a:solidFill>
                  <a:srgbClr val="000000"/>
                </a:solidFill>
                <a:latin typeface="TT Rounds Condensed Bold"/>
              </a:rPr>
              <a:t> (</a:t>
            </a:r>
            <a:r>
              <a:rPr lang="en-US" sz="1200" spc="25" dirty="0">
                <a:solidFill>
                  <a:srgbClr val="000000"/>
                </a:solidFill>
                <a:latin typeface="TT Rounds Condensed Bold Italics"/>
              </a:rPr>
              <a:t>Target Group/s</a:t>
            </a:r>
            <a:r>
              <a:rPr lang="en-US" sz="1200" spc="25" dirty="0">
                <a:solidFill>
                  <a:srgbClr val="000000"/>
                </a:solidFill>
                <a:latin typeface="TT Rounds Condensed Bold"/>
              </a:rPr>
              <a:t>):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grupa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na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koju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će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se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direktno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pozitivno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uticati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kroz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ostvarenje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svrhe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projekta</a:t>
            </a:r>
            <a:endParaRPr lang="en-US" sz="1200" spc="25" dirty="0">
              <a:solidFill>
                <a:srgbClr val="000000"/>
              </a:solidFill>
              <a:latin typeface="TT Rounds Condensed"/>
            </a:endParaRPr>
          </a:p>
          <a:p>
            <a:pPr algn="l">
              <a:lnSpc>
                <a:spcPts val="6480"/>
              </a:lnSpc>
            </a:pPr>
            <a:r>
              <a:rPr lang="en-US" sz="1200" spc="25" dirty="0" err="1">
                <a:solidFill>
                  <a:srgbClr val="000000"/>
                </a:solidFill>
                <a:latin typeface="TT Rounds Condensed Bold"/>
              </a:rPr>
              <a:t>Krajnji</a:t>
            </a:r>
            <a:r>
              <a:rPr lang="en-US" sz="1200" spc="25" dirty="0">
                <a:solidFill>
                  <a:srgbClr val="000000"/>
                </a:solidFill>
                <a:latin typeface="TT Rounds Condensed Bol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 Bold"/>
              </a:rPr>
              <a:t>korisnici</a:t>
            </a:r>
            <a:r>
              <a:rPr lang="en-US" sz="1200" spc="25" dirty="0">
                <a:solidFill>
                  <a:srgbClr val="000000"/>
                </a:solidFill>
                <a:latin typeface="TT Rounds Condensed Bold"/>
              </a:rPr>
              <a:t> (</a:t>
            </a:r>
            <a:r>
              <a:rPr lang="en-US" sz="1200" spc="25" dirty="0">
                <a:solidFill>
                  <a:srgbClr val="000000"/>
                </a:solidFill>
                <a:latin typeface="TT Rounds Condensed Bold Italics"/>
              </a:rPr>
              <a:t>Final Beneficiaries</a:t>
            </a:r>
            <a:r>
              <a:rPr lang="en-US" sz="1200" spc="25" dirty="0">
                <a:solidFill>
                  <a:srgbClr val="000000"/>
                </a:solidFill>
                <a:latin typeface="TT Rounds Condensed Bold"/>
              </a:rPr>
              <a:t>):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grupa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koja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će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imati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dugoročnu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korist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od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projekta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na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širem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društvenom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ili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sektorskom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1200" spc="25" dirty="0" err="1">
                <a:solidFill>
                  <a:srgbClr val="000000"/>
                </a:solidFill>
                <a:latin typeface="TT Rounds Condensed"/>
              </a:rPr>
              <a:t>nivou</a:t>
            </a:r>
            <a:r>
              <a:rPr lang="en-US" sz="1200" spc="25" dirty="0">
                <a:solidFill>
                  <a:srgbClr val="000000"/>
                </a:solidFill>
                <a:latin typeface="TT Rounds Condensed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268A1-4FC3-4C9D-80CC-957F014376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9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8632" lvl="1" indent="-244316" algn="l">
              <a:lnSpc>
                <a:spcPts val="4860"/>
              </a:lnSpc>
              <a:buFont typeface="Arial"/>
              <a:buChar char="•"/>
            </a:pPr>
            <a:r>
              <a:rPr lang="en-US" sz="2700" u="sng" spc="25" dirty="0" err="1">
                <a:solidFill>
                  <a:srgbClr val="0563C1"/>
                </a:solidFill>
                <a:latin typeface="TT Rounds Condensed"/>
                <a:hlinkClick r:id="rId3" tooltip="https://cbcsrb-mne.org/documents/programme-documents/"/>
              </a:rPr>
              <a:t>Programski</a:t>
            </a:r>
            <a:r>
              <a:rPr lang="en-US" sz="2700" u="sng" spc="25" dirty="0">
                <a:solidFill>
                  <a:srgbClr val="0563C1"/>
                </a:solidFill>
                <a:latin typeface="TT Rounds Condensed"/>
                <a:hlinkClick r:id="rId3" tooltip="https://cbcsrb-mne.org/documents/programme-documents/"/>
              </a:rPr>
              <a:t> </a:t>
            </a:r>
            <a:r>
              <a:rPr lang="en-US" sz="2700" u="sng" spc="25" dirty="0" err="1">
                <a:solidFill>
                  <a:srgbClr val="0563C1"/>
                </a:solidFill>
                <a:latin typeface="TT Rounds Condensed"/>
                <a:hlinkClick r:id="rId3" tooltip="https://cbcsrb-mne.org/documents/programme-documents/"/>
              </a:rPr>
              <a:t>dokument</a:t>
            </a:r>
            <a:r>
              <a:rPr lang="en-US" sz="2700" u="sng" spc="25" dirty="0">
                <a:solidFill>
                  <a:srgbClr val="0563C1"/>
                </a:solidFill>
                <a:latin typeface="TT Rounds Condensed"/>
                <a:hlinkClick r:id="rId3" tooltip="https://cbcsrb-mne.org/documents/programme-documents/"/>
              </a:rPr>
              <a:t> </a:t>
            </a:r>
          </a:p>
          <a:p>
            <a:pPr marL="488632" lvl="1" indent="-244316" algn="l">
              <a:lnSpc>
                <a:spcPts val="4860"/>
              </a:lnSpc>
              <a:buFont typeface="Arial"/>
              <a:buChar char="•"/>
            </a:pPr>
            <a:r>
              <a:rPr lang="en-US" sz="2700" spc="25" dirty="0" err="1">
                <a:solidFill>
                  <a:srgbClr val="000000"/>
                </a:solidFill>
                <a:latin typeface="TT Rounds Condensed"/>
              </a:rPr>
              <a:t>Uputstva</a:t>
            </a:r>
            <a:r>
              <a:rPr lang="en-US" sz="27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TT Rounds Condensed"/>
              </a:rPr>
              <a:t>za</a:t>
            </a:r>
            <a:r>
              <a:rPr lang="en-US" sz="27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TT Rounds Condensed"/>
              </a:rPr>
              <a:t>podnosioce</a:t>
            </a:r>
            <a:r>
              <a:rPr lang="en-US" sz="27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TT Rounds Condensed"/>
              </a:rPr>
              <a:t>projektnih</a:t>
            </a:r>
            <a:r>
              <a:rPr lang="en-US" sz="27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TT Rounds Condensed"/>
              </a:rPr>
              <a:t>predloga</a:t>
            </a:r>
            <a:endParaRPr lang="en-US" sz="2700" spc="25" dirty="0">
              <a:solidFill>
                <a:srgbClr val="000000"/>
              </a:solidFill>
              <a:latin typeface="TT Rounds Condensed"/>
            </a:endParaRPr>
          </a:p>
          <a:p>
            <a:pPr marL="488632" lvl="1" indent="-244316" algn="l">
              <a:lnSpc>
                <a:spcPts val="4860"/>
              </a:lnSpc>
              <a:buFont typeface="Arial"/>
              <a:buChar char="•"/>
            </a:pPr>
            <a:r>
              <a:rPr lang="en-US" sz="2700" spc="25" dirty="0" err="1">
                <a:solidFill>
                  <a:srgbClr val="000000"/>
                </a:solidFill>
                <a:latin typeface="TT Rounds Condensed"/>
              </a:rPr>
              <a:t>Relevantne</a:t>
            </a:r>
            <a:r>
              <a:rPr lang="en-US" sz="27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TT Rounds Condensed"/>
              </a:rPr>
              <a:t>nacionalne</a:t>
            </a:r>
            <a:r>
              <a:rPr lang="en-US" sz="2700" spc="25" dirty="0">
                <a:solidFill>
                  <a:srgbClr val="000000"/>
                </a:solidFill>
                <a:latin typeface="TT Rounds Condensed"/>
              </a:rPr>
              <a:t> i </a:t>
            </a:r>
            <a:r>
              <a:rPr lang="en-US" sz="2700" spc="25" dirty="0" err="1">
                <a:solidFill>
                  <a:srgbClr val="000000"/>
                </a:solidFill>
                <a:latin typeface="TT Rounds Condensed"/>
              </a:rPr>
              <a:t>regionale</a:t>
            </a:r>
            <a:r>
              <a:rPr lang="en-US" sz="27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TT Rounds Condensed"/>
              </a:rPr>
              <a:t>strategije</a:t>
            </a:r>
            <a:r>
              <a:rPr lang="en-US" sz="2700" spc="25" dirty="0">
                <a:solidFill>
                  <a:srgbClr val="000000"/>
                </a:solidFill>
                <a:latin typeface="TT Rounds Condensed"/>
              </a:rPr>
              <a:t> s </a:t>
            </a:r>
            <a:r>
              <a:rPr lang="en-US" sz="2700" spc="25" dirty="0" err="1">
                <a:solidFill>
                  <a:srgbClr val="000000"/>
                </a:solidFill>
                <a:latin typeface="TT Rounds Condensed"/>
              </a:rPr>
              <a:t>obe</a:t>
            </a:r>
            <a:r>
              <a:rPr lang="en-US" sz="27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TT Rounds Condensed"/>
              </a:rPr>
              <a:t>strane</a:t>
            </a:r>
            <a:r>
              <a:rPr lang="en-US" sz="2700" spc="25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TT Rounds Condensed"/>
              </a:rPr>
              <a:t>granice</a:t>
            </a:r>
            <a:r>
              <a:rPr lang="en-US" sz="2700" spc="25" dirty="0">
                <a:solidFill>
                  <a:srgbClr val="000000"/>
                </a:solidFill>
                <a:latin typeface="TT Rounds Condensed"/>
              </a:rPr>
              <a:t> (</a:t>
            </a:r>
            <a:r>
              <a:rPr lang="en-US" sz="2700" spc="25" dirty="0" err="1">
                <a:solidFill>
                  <a:srgbClr val="000000"/>
                </a:solidFill>
                <a:latin typeface="TT Rounds Condensed"/>
              </a:rPr>
              <a:t>krovne</a:t>
            </a:r>
            <a:r>
              <a:rPr lang="en-US" sz="2700" spc="25" dirty="0">
                <a:solidFill>
                  <a:srgbClr val="000000"/>
                </a:solidFill>
                <a:latin typeface="TT Rounds Condensed"/>
              </a:rPr>
              <a:t> i </a:t>
            </a:r>
            <a:r>
              <a:rPr lang="en-US" sz="2700" spc="25" dirty="0" err="1">
                <a:solidFill>
                  <a:srgbClr val="000000"/>
                </a:solidFill>
                <a:latin typeface="TT Rounds Condensed"/>
              </a:rPr>
              <a:t>sektorske</a:t>
            </a:r>
            <a:r>
              <a:rPr lang="en-US" sz="2700" spc="25" dirty="0">
                <a:solidFill>
                  <a:srgbClr val="000000"/>
                </a:solidFill>
                <a:latin typeface="TT Rounds Condensed"/>
              </a:rPr>
              <a:t>)-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268A1-4FC3-4C9D-80CC-957F014376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8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268A1-4FC3-4C9D-80CC-957F014376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0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268A1-4FC3-4C9D-80CC-957F014376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19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268A1-4FC3-4C9D-80CC-957F014376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0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61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7663-0C84-4A62-BB79-C599B352AE60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68FA-903C-4291-9698-AD2944DB2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4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>
            <a:off x="6700266" y="0"/>
            <a:ext cx="4887468" cy="1424739"/>
          </a:xfrm>
          <a:custGeom>
            <a:avLst/>
            <a:gdLst/>
            <a:ahLst/>
            <a:cxnLst/>
            <a:rect l="l" t="t" r="r" b="b"/>
            <a:pathLst>
              <a:path w="4887468" h="1424739">
                <a:moveTo>
                  <a:pt x="0" y="0"/>
                </a:moveTo>
                <a:lnTo>
                  <a:pt x="4887468" y="0"/>
                </a:lnTo>
                <a:lnTo>
                  <a:pt x="4887468" y="1424739"/>
                </a:lnTo>
                <a:lnTo>
                  <a:pt x="0" y="142473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rb-bih.org/en/dokumenti/programski-dokumenti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bcsrb-mne.org/" TargetMode="External"/><Relationship Id="rId4" Type="http://schemas.openxmlformats.org/officeDocument/2006/relationships/hyperlink" Target="mailto:jts@cbcsrb-mne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392100" y="3553120"/>
            <a:ext cx="2565547" cy="3717636"/>
          </a:xfrm>
          <a:custGeom>
            <a:avLst/>
            <a:gdLst/>
            <a:ahLst/>
            <a:cxnLst/>
            <a:rect l="l" t="t" r="r" b="b"/>
            <a:pathLst>
              <a:path w="2839631" h="4114800">
                <a:moveTo>
                  <a:pt x="0" y="0"/>
                </a:moveTo>
                <a:lnTo>
                  <a:pt x="2839631" y="0"/>
                </a:lnTo>
                <a:lnTo>
                  <a:pt x="28396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95526" y="3553120"/>
            <a:ext cx="2434741" cy="3717636"/>
          </a:xfrm>
          <a:custGeom>
            <a:avLst/>
            <a:gdLst/>
            <a:ahLst/>
            <a:cxnLst/>
            <a:rect l="l" t="t" r="r" b="b"/>
            <a:pathLst>
              <a:path w="2694850" h="4114800">
                <a:moveTo>
                  <a:pt x="0" y="0"/>
                </a:moveTo>
                <a:lnTo>
                  <a:pt x="2694850" y="0"/>
                </a:lnTo>
                <a:lnTo>
                  <a:pt x="26948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061642" y="2431196"/>
            <a:ext cx="6387146" cy="3717636"/>
          </a:xfrm>
          <a:custGeom>
            <a:avLst/>
            <a:gdLst/>
            <a:ahLst/>
            <a:cxnLst/>
            <a:rect l="l" t="t" r="r" b="b"/>
            <a:pathLst>
              <a:path w="7069500" h="4114800">
                <a:moveTo>
                  <a:pt x="0" y="0"/>
                </a:moveTo>
                <a:lnTo>
                  <a:pt x="7069500" y="0"/>
                </a:lnTo>
                <a:lnTo>
                  <a:pt x="7069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6950069"/>
            <a:ext cx="18288000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ts val="3888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Radionica</a:t>
            </a:r>
            <a:endParaRPr kumimoji="0" lang="en-US" sz="3600" b="1" i="0" u="none" strike="noStrike" kern="1200" cap="none" spc="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  <a:p>
            <a:pPr marL="0" marR="0" lvl="0" indent="0" algn="ctr" defTabSz="822960" rtl="0" eaLnBrk="1" fontAlgn="auto" latinLnBrk="0" hangingPunct="1">
              <a:lnSpc>
                <a:spcPts val="3888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PRIPREMA PREDLOGA PROJEKTA</a:t>
            </a:r>
          </a:p>
          <a:p>
            <a:pPr marL="0" marR="0" lvl="0" indent="0" algn="ctr" defTabSz="822960" rtl="0" eaLnBrk="1" fontAlgn="auto" latinLnBrk="0" hangingPunct="1">
              <a:lnSpc>
                <a:spcPts val="3888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za</a:t>
            </a:r>
            <a:r>
              <a:rPr kumimoji="0" lang="en-US" sz="3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Program </a:t>
            </a:r>
            <a:r>
              <a:rPr kumimoji="0" lang="en-US" sz="3600" b="1" i="0" u="none" strike="noStrike" kern="1200" cap="none" spc="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prekogranične</a:t>
            </a:r>
            <a:r>
              <a:rPr kumimoji="0" lang="en-US" sz="3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saradnje</a:t>
            </a:r>
            <a:r>
              <a:rPr kumimoji="0" lang="en-US" sz="3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Srbija-Bosna</a:t>
            </a:r>
            <a:r>
              <a:rPr kumimoji="0" lang="en-US" sz="3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i</a:t>
            </a:r>
            <a:r>
              <a:rPr kumimoji="0" lang="en-US" sz="3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Hercegovina</a:t>
            </a:r>
            <a:r>
              <a:rPr kumimoji="0" lang="en-US" sz="36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2021-2027</a:t>
            </a:r>
            <a:endParaRPr kumimoji="0" lang="en-US" sz="3600" b="1" i="0" u="none" strike="noStrike" kern="1200" cap="none" spc="3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2"/>
          <p:cNvSpPr/>
          <p:nvPr/>
        </p:nvSpPr>
        <p:spPr>
          <a:xfrm>
            <a:off x="6323492" y="56769"/>
            <a:ext cx="4887468" cy="1424739"/>
          </a:xfrm>
          <a:custGeom>
            <a:avLst/>
            <a:gdLst/>
            <a:ahLst/>
            <a:cxnLst/>
            <a:rect l="l" t="t" r="r" b="b"/>
            <a:pathLst>
              <a:path w="4887468" h="1424739">
                <a:moveTo>
                  <a:pt x="0" y="0"/>
                </a:moveTo>
                <a:lnTo>
                  <a:pt x="4887468" y="0"/>
                </a:lnTo>
                <a:lnTo>
                  <a:pt x="4887468" y="1424739"/>
                </a:lnTo>
                <a:lnTo>
                  <a:pt x="0" y="142473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5687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36970" y="1714666"/>
            <a:ext cx="15173032" cy="5875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endParaRPr sz="3600" b="1" dirty="0"/>
          </a:p>
          <a:p>
            <a:pPr algn="ctr">
              <a:lnSpc>
                <a:spcPts val="3888"/>
              </a:lnSpc>
            </a:pP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REZULTATI I AKTIVNOSTI (</a:t>
            </a:r>
            <a:r>
              <a:rPr lang="en-US" sz="3600" b="1" spc="33" dirty="0" err="1">
                <a:solidFill>
                  <a:srgbClr val="000000"/>
                </a:solidFill>
                <a:latin typeface="Sitka Banner" pitchFamily="2" charset="0"/>
              </a:rPr>
              <a:t>turizam</a:t>
            </a: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33" dirty="0" err="1">
                <a:solidFill>
                  <a:srgbClr val="000000"/>
                </a:solidFill>
                <a:latin typeface="Sitka Banner" pitchFamily="2" charset="0"/>
              </a:rPr>
              <a:t>na</a:t>
            </a: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33" dirty="0" err="1">
                <a:solidFill>
                  <a:srgbClr val="000000"/>
                </a:solidFill>
                <a:latin typeface="Sitka Banner" pitchFamily="2" charset="0"/>
              </a:rPr>
              <a:t>kulturnom</a:t>
            </a: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 i </a:t>
            </a:r>
            <a:r>
              <a:rPr lang="en-US" sz="3600" b="1" spc="33" dirty="0" err="1">
                <a:solidFill>
                  <a:srgbClr val="000000"/>
                </a:solidFill>
                <a:latin typeface="Sitka Banner" pitchFamily="2" charset="0"/>
              </a:rPr>
              <a:t>prirodnom</a:t>
            </a: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33" dirty="0" err="1">
                <a:solidFill>
                  <a:srgbClr val="000000"/>
                </a:solidFill>
                <a:latin typeface="Sitka Banner" pitchFamily="2" charset="0"/>
              </a:rPr>
              <a:t>nasleđu</a:t>
            </a: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)</a:t>
            </a:r>
          </a:p>
          <a:p>
            <a:pPr algn="ctr">
              <a:lnSpc>
                <a:spcPts val="2916"/>
              </a:lnSpc>
            </a:pPr>
            <a:endParaRPr lang="en-US" sz="3600" b="1" spc="33" dirty="0">
              <a:solidFill>
                <a:srgbClr val="000000"/>
              </a:solidFill>
              <a:latin typeface="Sitka Banner" pitchFamily="2" charset="0"/>
            </a:endParaRPr>
          </a:p>
          <a:p>
            <a:pPr marL="457200" indent="-457200" algn="l">
              <a:lnSpc>
                <a:spcPts val="3888"/>
              </a:lnSpc>
              <a:buFont typeface="Arial" panose="020B0604020202020204" pitchFamily="34" charset="0"/>
              <a:buChar char="•"/>
            </a:pPr>
            <a:r>
              <a:rPr lang="en-US" sz="3200" b="1" spc="33" dirty="0">
                <a:solidFill>
                  <a:srgbClr val="000000"/>
                </a:solidFill>
                <a:latin typeface="Sitka Banner" pitchFamily="2" charset="0"/>
              </a:rPr>
              <a:t>R2.1.2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: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Prirodni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i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kulturni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lokaliteti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su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očuvani</a:t>
            </a:r>
            <a:endParaRPr lang="en-US" sz="3200" spc="33" dirty="0">
              <a:solidFill>
                <a:srgbClr val="000000"/>
              </a:solidFill>
              <a:latin typeface="Sitka Banner" pitchFamily="2" charset="0"/>
            </a:endParaRPr>
          </a:p>
          <a:p>
            <a:pPr algn="l">
              <a:lnSpc>
                <a:spcPts val="2916"/>
              </a:lnSpc>
            </a:pPr>
            <a:endParaRPr lang="en-US" sz="3600" spc="33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sprovođenje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planova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akcija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za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očuvanje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manji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radovi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renoviranja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i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opremanje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prirodne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i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kulturne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baštine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prevencija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rizika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za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korisnike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prirodnih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i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kulturnih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lokaliteta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informacije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i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digitalna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rešenja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u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očuvanju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kulturne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i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prirodne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baštine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buFont typeface="+mj-lt"/>
              <a:buAutoNum type="arabicPeriod"/>
            </a:pP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algn="l">
              <a:lnSpc>
                <a:spcPts val="2916"/>
              </a:lnSpc>
            </a:pP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algn="l">
              <a:lnSpc>
                <a:spcPts val="2916"/>
              </a:lnSpc>
            </a:pPr>
            <a:r>
              <a:rPr lang="en-US" sz="2800" b="1" spc="25" dirty="0" err="1">
                <a:solidFill>
                  <a:srgbClr val="000000"/>
                </a:solidFill>
                <a:latin typeface="Sitka Banner" pitchFamily="2" charset="0"/>
              </a:rPr>
              <a:t>Više</a:t>
            </a:r>
            <a:r>
              <a:rPr lang="en-US" sz="28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b="1" spc="25" dirty="0" err="1">
                <a:solidFill>
                  <a:srgbClr val="000000"/>
                </a:solidFill>
                <a:latin typeface="Sitka Banner" pitchFamily="2" charset="0"/>
              </a:rPr>
              <a:t>detalja</a:t>
            </a:r>
            <a:r>
              <a:rPr lang="en-US" sz="28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b="1" spc="25" dirty="0" err="1">
                <a:solidFill>
                  <a:srgbClr val="000000"/>
                </a:solidFill>
                <a:latin typeface="Sitka Banner" pitchFamily="2" charset="0"/>
              </a:rPr>
              <a:t>možete</a:t>
            </a:r>
            <a:r>
              <a:rPr lang="en-US" sz="28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b="1" spc="25" dirty="0" err="1">
                <a:solidFill>
                  <a:srgbClr val="000000"/>
                </a:solidFill>
                <a:latin typeface="Sitka Banner" pitchFamily="2" charset="0"/>
              </a:rPr>
              <a:t>naći</a:t>
            </a:r>
            <a:r>
              <a:rPr lang="en-US" sz="2800" b="1" spc="25" dirty="0">
                <a:solidFill>
                  <a:srgbClr val="000000"/>
                </a:solidFill>
                <a:latin typeface="Sitka Banner" pitchFamily="2" charset="0"/>
              </a:rPr>
              <a:t> u </a:t>
            </a:r>
            <a:r>
              <a:rPr lang="en-US" sz="2800" b="1" spc="25" dirty="0" err="1">
                <a:solidFill>
                  <a:srgbClr val="000000"/>
                </a:solidFill>
                <a:latin typeface="Sitka Banner" pitchFamily="2" charset="0"/>
              </a:rPr>
              <a:t>samom</a:t>
            </a:r>
            <a:r>
              <a:rPr lang="en-US" sz="28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b="1" spc="25" dirty="0" err="1">
                <a:solidFill>
                  <a:srgbClr val="000000"/>
                </a:solidFill>
                <a:latin typeface="Sitka Banner" pitchFamily="2" charset="0"/>
              </a:rPr>
              <a:t>dokumentu</a:t>
            </a:r>
            <a:r>
              <a:rPr lang="en-US" sz="28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u="sng" spc="25" dirty="0" err="1">
                <a:solidFill>
                  <a:srgbClr val="0563C1"/>
                </a:solidFill>
                <a:latin typeface="Sitka Banner" pitchFamily="2" charset="0"/>
                <a:hlinkClick r:id="rId2" tooltip="https://srb-bih.org/en/dokumenti/programski-dokumenti/"/>
              </a:rPr>
              <a:t>operativnog</a:t>
            </a:r>
            <a:r>
              <a:rPr lang="en-US" sz="2800" u="sng" spc="25" dirty="0">
                <a:solidFill>
                  <a:srgbClr val="0563C1"/>
                </a:solidFill>
                <a:latin typeface="Sitka Banner" pitchFamily="2" charset="0"/>
                <a:hlinkClick r:id="rId2" tooltip="https://srb-bih.org/en/dokumenti/programski-dokumenti/"/>
              </a:rPr>
              <a:t> </a:t>
            </a:r>
            <a:r>
              <a:rPr lang="en-US" sz="2800" u="sng" spc="25" dirty="0" err="1">
                <a:solidFill>
                  <a:srgbClr val="0563C1"/>
                </a:solidFill>
                <a:latin typeface="Sitka Banner" pitchFamily="2" charset="0"/>
                <a:hlinkClick r:id="rId2" tooltip="https://srb-bih.org/en/dokumenti/programski-dokumenti/"/>
              </a:rPr>
              <a:t>programa</a:t>
            </a:r>
            <a:endParaRPr lang="en-US" sz="2800" u="sng" spc="25" dirty="0">
              <a:solidFill>
                <a:srgbClr val="0563C1"/>
              </a:solidFill>
              <a:latin typeface="Sitka Banner" pitchFamily="2" charset="0"/>
              <a:hlinkClick r:id="rId2" tooltip="https://srb-bih.org/en/dokumenti/programski-dokumenti/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636729" y="3192426"/>
            <a:ext cx="6796469" cy="6342514"/>
          </a:xfrm>
          <a:custGeom>
            <a:avLst/>
            <a:gdLst/>
            <a:ahLst/>
            <a:cxnLst/>
            <a:rect l="l" t="t" r="r" b="b"/>
            <a:pathLst>
              <a:path w="7101269" h="6262028">
                <a:moveTo>
                  <a:pt x="0" y="0"/>
                </a:moveTo>
                <a:lnTo>
                  <a:pt x="7101269" y="0"/>
                </a:lnTo>
                <a:lnTo>
                  <a:pt x="7101269" y="6262028"/>
                </a:lnTo>
                <a:lnTo>
                  <a:pt x="0" y="62620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397202" y="2095500"/>
            <a:ext cx="7467600" cy="7324825"/>
          </a:xfrm>
          <a:custGeom>
            <a:avLst/>
            <a:gdLst/>
            <a:ahLst/>
            <a:cxnLst/>
            <a:rect l="l" t="t" r="r" b="b"/>
            <a:pathLst>
              <a:path w="7617666" h="7853264">
                <a:moveTo>
                  <a:pt x="0" y="0"/>
                </a:moveTo>
                <a:lnTo>
                  <a:pt x="7617666" y="0"/>
                </a:lnTo>
                <a:lnTo>
                  <a:pt x="7617666" y="7853264"/>
                </a:lnTo>
                <a:lnTo>
                  <a:pt x="0" y="7853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000485" y="4305300"/>
            <a:ext cx="8287515" cy="73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3600" b="1" spc="50" dirty="0">
                <a:solidFill>
                  <a:srgbClr val="000000"/>
                </a:solidFill>
                <a:latin typeface="Sitka Banner" pitchFamily="2" charset="0"/>
              </a:rPr>
              <a:t>Ko </a:t>
            </a:r>
            <a:r>
              <a:rPr lang="en-US" sz="3600" b="1" spc="50" dirty="0" err="1">
                <a:solidFill>
                  <a:srgbClr val="000000"/>
                </a:solidFill>
                <a:latin typeface="Sitka Banner" pitchFamily="2" charset="0"/>
              </a:rPr>
              <a:t>može</a:t>
            </a:r>
            <a:r>
              <a:rPr lang="en-US" sz="3600" b="1" spc="50" dirty="0">
                <a:solidFill>
                  <a:srgbClr val="000000"/>
                </a:solidFill>
                <a:latin typeface="Sitka Banner" pitchFamily="2" charset="0"/>
              </a:rPr>
              <a:t> da </a:t>
            </a:r>
            <a:r>
              <a:rPr lang="en-US" sz="3600" b="1" spc="50" dirty="0" err="1">
                <a:solidFill>
                  <a:srgbClr val="000000"/>
                </a:solidFill>
                <a:latin typeface="Sitka Banner" pitchFamily="2" charset="0"/>
              </a:rPr>
              <a:t>konkuriše</a:t>
            </a:r>
            <a:r>
              <a:rPr lang="en-US" sz="3600" b="1" spc="50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50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3600" b="1" spc="50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50" dirty="0" err="1">
                <a:solidFill>
                  <a:srgbClr val="000000"/>
                </a:solidFill>
                <a:latin typeface="Sitka Banner" pitchFamily="2" charset="0"/>
              </a:rPr>
              <a:t>kako</a:t>
            </a:r>
            <a:r>
              <a:rPr lang="en-US" sz="3600" b="1" spc="50" dirty="0">
                <a:solidFill>
                  <a:srgbClr val="000000"/>
                </a:solidFill>
                <a:latin typeface="Sitka Banner" pitchFamily="2" charset="0"/>
              </a:rPr>
              <a:t>?</a:t>
            </a:r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03521" y="2841503"/>
            <a:ext cx="2997084" cy="1969810"/>
            <a:chOff x="0" y="0"/>
            <a:chExt cx="3996113" cy="2626414"/>
          </a:xfrm>
        </p:grpSpPr>
        <p:sp>
          <p:nvSpPr>
            <p:cNvPr id="4" name="Freeform 4"/>
            <p:cNvSpPr/>
            <p:nvPr/>
          </p:nvSpPr>
          <p:spPr>
            <a:xfrm>
              <a:off x="12700" y="12700"/>
              <a:ext cx="3971925" cy="2600071"/>
            </a:xfrm>
            <a:custGeom>
              <a:avLst/>
              <a:gdLst/>
              <a:ahLst/>
              <a:cxnLst/>
              <a:rect l="l" t="t" r="r" b="b"/>
              <a:pathLst>
                <a:path w="3971925" h="2600071">
                  <a:moveTo>
                    <a:pt x="0" y="0"/>
                  </a:moveTo>
                  <a:lnTo>
                    <a:pt x="3971925" y="0"/>
                  </a:lnTo>
                  <a:lnTo>
                    <a:pt x="3971925" y="2600071"/>
                  </a:lnTo>
                  <a:lnTo>
                    <a:pt x="0" y="2600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997325" cy="2625471"/>
            </a:xfrm>
            <a:custGeom>
              <a:avLst/>
              <a:gdLst/>
              <a:ahLst/>
              <a:cxnLst/>
              <a:rect l="l" t="t" r="r" b="b"/>
              <a:pathLst>
                <a:path w="3997325" h="2625471">
                  <a:moveTo>
                    <a:pt x="12700" y="0"/>
                  </a:moveTo>
                  <a:lnTo>
                    <a:pt x="3984625" y="0"/>
                  </a:lnTo>
                  <a:cubicBezTo>
                    <a:pt x="3991610" y="0"/>
                    <a:pt x="3997325" y="5715"/>
                    <a:pt x="3997325" y="12700"/>
                  </a:cubicBezTo>
                  <a:lnTo>
                    <a:pt x="3997325" y="2612771"/>
                  </a:lnTo>
                  <a:cubicBezTo>
                    <a:pt x="3997325" y="2619756"/>
                    <a:pt x="3991610" y="2625471"/>
                    <a:pt x="3984625" y="2625471"/>
                  </a:cubicBezTo>
                  <a:lnTo>
                    <a:pt x="12700" y="2625471"/>
                  </a:lnTo>
                  <a:cubicBezTo>
                    <a:pt x="5715" y="2625471"/>
                    <a:pt x="0" y="2619756"/>
                    <a:pt x="0" y="261277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612771"/>
                  </a:lnTo>
                  <a:lnTo>
                    <a:pt x="12700" y="2612771"/>
                  </a:lnTo>
                  <a:lnTo>
                    <a:pt x="12700" y="2600071"/>
                  </a:lnTo>
                  <a:lnTo>
                    <a:pt x="3984625" y="2600071"/>
                  </a:lnTo>
                  <a:lnTo>
                    <a:pt x="3984625" y="2612771"/>
                  </a:lnTo>
                  <a:lnTo>
                    <a:pt x="3971925" y="2612771"/>
                  </a:lnTo>
                  <a:lnTo>
                    <a:pt x="3971925" y="12700"/>
                  </a:lnTo>
                  <a:lnTo>
                    <a:pt x="3984625" y="12700"/>
                  </a:lnTo>
                  <a:lnTo>
                    <a:pt x="398462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3996113" cy="2607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0"/>
                </a:lnSpc>
              </a:pP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Jedinice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lokalnih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,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regionalnih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i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nacionalnih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vlasti</a:t>
              </a:r>
              <a:endParaRPr lang="en-US" sz="2400" spc="21" dirty="0">
                <a:solidFill>
                  <a:srgbClr val="000000"/>
                </a:solidFill>
                <a:latin typeface="Sitka Banner" pitchFamily="2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700883" y="2852063"/>
            <a:ext cx="2997084" cy="1969810"/>
            <a:chOff x="0" y="0"/>
            <a:chExt cx="3996113" cy="2626414"/>
          </a:xfrm>
        </p:grpSpPr>
        <p:sp>
          <p:nvSpPr>
            <p:cNvPr id="8" name="Freeform 8"/>
            <p:cNvSpPr/>
            <p:nvPr/>
          </p:nvSpPr>
          <p:spPr>
            <a:xfrm>
              <a:off x="12700" y="12700"/>
              <a:ext cx="3971925" cy="2600071"/>
            </a:xfrm>
            <a:custGeom>
              <a:avLst/>
              <a:gdLst/>
              <a:ahLst/>
              <a:cxnLst/>
              <a:rect l="l" t="t" r="r" b="b"/>
              <a:pathLst>
                <a:path w="3971925" h="2600071">
                  <a:moveTo>
                    <a:pt x="0" y="0"/>
                  </a:moveTo>
                  <a:lnTo>
                    <a:pt x="3971925" y="0"/>
                  </a:lnTo>
                  <a:lnTo>
                    <a:pt x="3971925" y="2600071"/>
                  </a:lnTo>
                  <a:lnTo>
                    <a:pt x="0" y="2600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997325" cy="2625471"/>
            </a:xfrm>
            <a:custGeom>
              <a:avLst/>
              <a:gdLst/>
              <a:ahLst/>
              <a:cxnLst/>
              <a:rect l="l" t="t" r="r" b="b"/>
              <a:pathLst>
                <a:path w="3997325" h="2625471">
                  <a:moveTo>
                    <a:pt x="12700" y="0"/>
                  </a:moveTo>
                  <a:lnTo>
                    <a:pt x="3984625" y="0"/>
                  </a:lnTo>
                  <a:cubicBezTo>
                    <a:pt x="3991610" y="0"/>
                    <a:pt x="3997325" y="5715"/>
                    <a:pt x="3997325" y="12700"/>
                  </a:cubicBezTo>
                  <a:lnTo>
                    <a:pt x="3997325" y="2612771"/>
                  </a:lnTo>
                  <a:cubicBezTo>
                    <a:pt x="3997325" y="2619756"/>
                    <a:pt x="3991610" y="2625471"/>
                    <a:pt x="3984625" y="2625471"/>
                  </a:cubicBezTo>
                  <a:lnTo>
                    <a:pt x="12700" y="2625471"/>
                  </a:lnTo>
                  <a:cubicBezTo>
                    <a:pt x="5715" y="2625471"/>
                    <a:pt x="0" y="2619756"/>
                    <a:pt x="0" y="261277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612771"/>
                  </a:lnTo>
                  <a:lnTo>
                    <a:pt x="12700" y="2612771"/>
                  </a:lnTo>
                  <a:lnTo>
                    <a:pt x="12700" y="2600071"/>
                  </a:lnTo>
                  <a:lnTo>
                    <a:pt x="3984625" y="2600071"/>
                  </a:lnTo>
                  <a:lnTo>
                    <a:pt x="3984625" y="2612771"/>
                  </a:lnTo>
                  <a:lnTo>
                    <a:pt x="3971925" y="2612771"/>
                  </a:lnTo>
                  <a:lnTo>
                    <a:pt x="3971925" y="12700"/>
                  </a:lnTo>
                  <a:lnTo>
                    <a:pt x="3984625" y="12700"/>
                  </a:lnTo>
                  <a:lnTo>
                    <a:pt x="398462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3996113" cy="2607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0"/>
                </a:lnSpc>
              </a:pP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Lokalne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regionalne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organizacije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koje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se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bave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aktivizmom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mladih</a:t>
              </a:r>
              <a:endParaRPr lang="en-US" sz="2400" spc="21" dirty="0">
                <a:solidFill>
                  <a:srgbClr val="000000"/>
                </a:solidFill>
                <a:latin typeface="Sitka Banner" pitchFamily="2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17325" y="2840796"/>
            <a:ext cx="2997084" cy="1969810"/>
            <a:chOff x="0" y="0"/>
            <a:chExt cx="3996113" cy="2626414"/>
          </a:xfrm>
        </p:grpSpPr>
        <p:sp>
          <p:nvSpPr>
            <p:cNvPr id="12" name="Freeform 12"/>
            <p:cNvSpPr/>
            <p:nvPr/>
          </p:nvSpPr>
          <p:spPr>
            <a:xfrm>
              <a:off x="12700" y="12700"/>
              <a:ext cx="3971925" cy="2600071"/>
            </a:xfrm>
            <a:custGeom>
              <a:avLst/>
              <a:gdLst/>
              <a:ahLst/>
              <a:cxnLst/>
              <a:rect l="l" t="t" r="r" b="b"/>
              <a:pathLst>
                <a:path w="3971925" h="2600071">
                  <a:moveTo>
                    <a:pt x="0" y="0"/>
                  </a:moveTo>
                  <a:lnTo>
                    <a:pt x="3971925" y="0"/>
                  </a:lnTo>
                  <a:lnTo>
                    <a:pt x="3971925" y="2600071"/>
                  </a:lnTo>
                  <a:lnTo>
                    <a:pt x="0" y="2600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997325" cy="2625471"/>
            </a:xfrm>
            <a:custGeom>
              <a:avLst/>
              <a:gdLst/>
              <a:ahLst/>
              <a:cxnLst/>
              <a:rect l="l" t="t" r="r" b="b"/>
              <a:pathLst>
                <a:path w="3997325" h="2625471">
                  <a:moveTo>
                    <a:pt x="12700" y="0"/>
                  </a:moveTo>
                  <a:lnTo>
                    <a:pt x="3984625" y="0"/>
                  </a:lnTo>
                  <a:cubicBezTo>
                    <a:pt x="3991610" y="0"/>
                    <a:pt x="3997325" y="5715"/>
                    <a:pt x="3997325" y="12700"/>
                  </a:cubicBezTo>
                  <a:lnTo>
                    <a:pt x="3997325" y="2612771"/>
                  </a:lnTo>
                  <a:cubicBezTo>
                    <a:pt x="3997325" y="2619756"/>
                    <a:pt x="3991610" y="2625471"/>
                    <a:pt x="3984625" y="2625471"/>
                  </a:cubicBezTo>
                  <a:lnTo>
                    <a:pt x="12700" y="2625471"/>
                  </a:lnTo>
                  <a:cubicBezTo>
                    <a:pt x="5715" y="2625471"/>
                    <a:pt x="0" y="2619756"/>
                    <a:pt x="0" y="261277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612771"/>
                  </a:lnTo>
                  <a:lnTo>
                    <a:pt x="12700" y="2612771"/>
                  </a:lnTo>
                  <a:lnTo>
                    <a:pt x="12700" y="2600071"/>
                  </a:lnTo>
                  <a:lnTo>
                    <a:pt x="3984625" y="2600071"/>
                  </a:lnTo>
                  <a:lnTo>
                    <a:pt x="3984625" y="2612771"/>
                  </a:lnTo>
                  <a:lnTo>
                    <a:pt x="3971925" y="2612771"/>
                  </a:lnTo>
                  <a:lnTo>
                    <a:pt x="3971925" y="12700"/>
                  </a:lnTo>
                  <a:lnTo>
                    <a:pt x="3984625" y="12700"/>
                  </a:lnTo>
                  <a:lnTo>
                    <a:pt x="398462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3996113" cy="2607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0"/>
                </a:lnSpc>
              </a:pP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Obrazovne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institucije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organizacije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koje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se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bave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edukacijom</a:t>
              </a:r>
              <a:endParaRPr lang="en-US" sz="2400" spc="21" dirty="0">
                <a:solidFill>
                  <a:srgbClr val="000000"/>
                </a:solidFill>
                <a:latin typeface="Sitka Banner" pitchFamily="2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15341" y="5027464"/>
            <a:ext cx="2997083" cy="1969810"/>
            <a:chOff x="0" y="0"/>
            <a:chExt cx="3996111" cy="2626414"/>
          </a:xfrm>
        </p:grpSpPr>
        <p:sp>
          <p:nvSpPr>
            <p:cNvPr id="16" name="Freeform 16"/>
            <p:cNvSpPr/>
            <p:nvPr/>
          </p:nvSpPr>
          <p:spPr>
            <a:xfrm>
              <a:off x="12700" y="12700"/>
              <a:ext cx="3971925" cy="2600071"/>
            </a:xfrm>
            <a:custGeom>
              <a:avLst/>
              <a:gdLst/>
              <a:ahLst/>
              <a:cxnLst/>
              <a:rect l="l" t="t" r="r" b="b"/>
              <a:pathLst>
                <a:path w="3971925" h="2600071">
                  <a:moveTo>
                    <a:pt x="0" y="0"/>
                  </a:moveTo>
                  <a:lnTo>
                    <a:pt x="3971925" y="0"/>
                  </a:lnTo>
                  <a:lnTo>
                    <a:pt x="3971925" y="2600071"/>
                  </a:lnTo>
                  <a:lnTo>
                    <a:pt x="0" y="2600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3997325" cy="2625471"/>
            </a:xfrm>
            <a:custGeom>
              <a:avLst/>
              <a:gdLst/>
              <a:ahLst/>
              <a:cxnLst/>
              <a:rect l="l" t="t" r="r" b="b"/>
              <a:pathLst>
                <a:path w="3997325" h="2625471">
                  <a:moveTo>
                    <a:pt x="12700" y="0"/>
                  </a:moveTo>
                  <a:lnTo>
                    <a:pt x="3984625" y="0"/>
                  </a:lnTo>
                  <a:cubicBezTo>
                    <a:pt x="3991610" y="0"/>
                    <a:pt x="3997325" y="5715"/>
                    <a:pt x="3997325" y="12700"/>
                  </a:cubicBezTo>
                  <a:lnTo>
                    <a:pt x="3997325" y="2612771"/>
                  </a:lnTo>
                  <a:cubicBezTo>
                    <a:pt x="3997325" y="2619756"/>
                    <a:pt x="3991610" y="2625471"/>
                    <a:pt x="3984625" y="2625471"/>
                  </a:cubicBezTo>
                  <a:lnTo>
                    <a:pt x="12700" y="2625471"/>
                  </a:lnTo>
                  <a:cubicBezTo>
                    <a:pt x="5715" y="2625471"/>
                    <a:pt x="0" y="2619756"/>
                    <a:pt x="0" y="261277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612771"/>
                  </a:lnTo>
                  <a:lnTo>
                    <a:pt x="12700" y="2612771"/>
                  </a:lnTo>
                  <a:lnTo>
                    <a:pt x="12700" y="2600071"/>
                  </a:lnTo>
                  <a:lnTo>
                    <a:pt x="3984625" y="2600071"/>
                  </a:lnTo>
                  <a:lnTo>
                    <a:pt x="3984625" y="2612771"/>
                  </a:lnTo>
                  <a:lnTo>
                    <a:pt x="3971925" y="2612771"/>
                  </a:lnTo>
                  <a:lnTo>
                    <a:pt x="3971925" y="12700"/>
                  </a:lnTo>
                  <a:lnTo>
                    <a:pt x="3984625" y="12700"/>
                  </a:lnTo>
                  <a:lnTo>
                    <a:pt x="398462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3996111" cy="2607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0"/>
                </a:lnSpc>
              </a:pPr>
              <a:r>
                <a:rPr lang="en-US" sz="2400" spc="21">
                  <a:solidFill>
                    <a:srgbClr val="000000"/>
                  </a:solidFill>
                  <a:latin typeface="Sitka Banner" pitchFamily="2" charset="0"/>
                </a:rPr>
                <a:t>Službe za zapošljavanje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083789" y="2840089"/>
            <a:ext cx="2997083" cy="1969810"/>
            <a:chOff x="0" y="0"/>
            <a:chExt cx="3996111" cy="2626414"/>
          </a:xfrm>
        </p:grpSpPr>
        <p:sp>
          <p:nvSpPr>
            <p:cNvPr id="20" name="Freeform 20"/>
            <p:cNvSpPr/>
            <p:nvPr/>
          </p:nvSpPr>
          <p:spPr>
            <a:xfrm>
              <a:off x="12700" y="12700"/>
              <a:ext cx="3971925" cy="2600071"/>
            </a:xfrm>
            <a:custGeom>
              <a:avLst/>
              <a:gdLst/>
              <a:ahLst/>
              <a:cxnLst/>
              <a:rect l="l" t="t" r="r" b="b"/>
              <a:pathLst>
                <a:path w="3971925" h="2600071">
                  <a:moveTo>
                    <a:pt x="0" y="0"/>
                  </a:moveTo>
                  <a:lnTo>
                    <a:pt x="3971925" y="0"/>
                  </a:lnTo>
                  <a:lnTo>
                    <a:pt x="3971925" y="2600071"/>
                  </a:lnTo>
                  <a:lnTo>
                    <a:pt x="0" y="2600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3997325" cy="2625471"/>
            </a:xfrm>
            <a:custGeom>
              <a:avLst/>
              <a:gdLst/>
              <a:ahLst/>
              <a:cxnLst/>
              <a:rect l="l" t="t" r="r" b="b"/>
              <a:pathLst>
                <a:path w="3997325" h="2625471">
                  <a:moveTo>
                    <a:pt x="12700" y="0"/>
                  </a:moveTo>
                  <a:lnTo>
                    <a:pt x="3984625" y="0"/>
                  </a:lnTo>
                  <a:cubicBezTo>
                    <a:pt x="3991610" y="0"/>
                    <a:pt x="3997325" y="5715"/>
                    <a:pt x="3997325" y="12700"/>
                  </a:cubicBezTo>
                  <a:lnTo>
                    <a:pt x="3997325" y="2612771"/>
                  </a:lnTo>
                  <a:cubicBezTo>
                    <a:pt x="3997325" y="2619756"/>
                    <a:pt x="3991610" y="2625471"/>
                    <a:pt x="3984625" y="2625471"/>
                  </a:cubicBezTo>
                  <a:lnTo>
                    <a:pt x="12700" y="2625471"/>
                  </a:lnTo>
                  <a:cubicBezTo>
                    <a:pt x="5715" y="2625471"/>
                    <a:pt x="0" y="2619756"/>
                    <a:pt x="0" y="261277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612771"/>
                  </a:lnTo>
                  <a:lnTo>
                    <a:pt x="12700" y="2612771"/>
                  </a:lnTo>
                  <a:lnTo>
                    <a:pt x="12700" y="2600071"/>
                  </a:lnTo>
                  <a:lnTo>
                    <a:pt x="3984625" y="2600071"/>
                  </a:lnTo>
                  <a:lnTo>
                    <a:pt x="3984625" y="2612771"/>
                  </a:lnTo>
                  <a:lnTo>
                    <a:pt x="3971925" y="2612771"/>
                  </a:lnTo>
                  <a:lnTo>
                    <a:pt x="3971925" y="12700"/>
                  </a:lnTo>
                  <a:lnTo>
                    <a:pt x="3984625" y="12700"/>
                  </a:lnTo>
                  <a:lnTo>
                    <a:pt x="398462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19050"/>
              <a:ext cx="3996111" cy="2607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0"/>
                </a:lnSpc>
              </a:pP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Naučni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istraživački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instituti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organizacije</a:t>
              </a:r>
              <a:endParaRPr lang="en-US" sz="2400" spc="21" dirty="0">
                <a:solidFill>
                  <a:srgbClr val="000000"/>
                </a:solidFill>
                <a:latin typeface="Sitka Banner" pitchFamily="2" charset="0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463087" y="4965052"/>
            <a:ext cx="2997083" cy="1969810"/>
            <a:chOff x="0" y="0"/>
            <a:chExt cx="3996111" cy="2626414"/>
          </a:xfrm>
        </p:grpSpPr>
        <p:sp>
          <p:nvSpPr>
            <p:cNvPr id="24" name="Freeform 24"/>
            <p:cNvSpPr/>
            <p:nvPr/>
          </p:nvSpPr>
          <p:spPr>
            <a:xfrm>
              <a:off x="12700" y="12700"/>
              <a:ext cx="3971925" cy="2600071"/>
            </a:xfrm>
            <a:custGeom>
              <a:avLst/>
              <a:gdLst/>
              <a:ahLst/>
              <a:cxnLst/>
              <a:rect l="l" t="t" r="r" b="b"/>
              <a:pathLst>
                <a:path w="3971925" h="2600071">
                  <a:moveTo>
                    <a:pt x="0" y="0"/>
                  </a:moveTo>
                  <a:lnTo>
                    <a:pt x="3971925" y="0"/>
                  </a:lnTo>
                  <a:lnTo>
                    <a:pt x="3971925" y="2600071"/>
                  </a:lnTo>
                  <a:lnTo>
                    <a:pt x="0" y="2600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3997325" cy="2625471"/>
            </a:xfrm>
            <a:custGeom>
              <a:avLst/>
              <a:gdLst/>
              <a:ahLst/>
              <a:cxnLst/>
              <a:rect l="l" t="t" r="r" b="b"/>
              <a:pathLst>
                <a:path w="3997325" h="2625471">
                  <a:moveTo>
                    <a:pt x="12700" y="0"/>
                  </a:moveTo>
                  <a:lnTo>
                    <a:pt x="3984625" y="0"/>
                  </a:lnTo>
                  <a:cubicBezTo>
                    <a:pt x="3991610" y="0"/>
                    <a:pt x="3997325" y="5715"/>
                    <a:pt x="3997325" y="12700"/>
                  </a:cubicBezTo>
                  <a:lnTo>
                    <a:pt x="3997325" y="2612771"/>
                  </a:lnTo>
                  <a:cubicBezTo>
                    <a:pt x="3997325" y="2619756"/>
                    <a:pt x="3991610" y="2625471"/>
                    <a:pt x="3984625" y="2625471"/>
                  </a:cubicBezTo>
                  <a:lnTo>
                    <a:pt x="12700" y="2625471"/>
                  </a:lnTo>
                  <a:cubicBezTo>
                    <a:pt x="5715" y="2625471"/>
                    <a:pt x="0" y="2619756"/>
                    <a:pt x="0" y="261277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612771"/>
                  </a:lnTo>
                  <a:lnTo>
                    <a:pt x="12700" y="2612771"/>
                  </a:lnTo>
                  <a:lnTo>
                    <a:pt x="12700" y="2600071"/>
                  </a:lnTo>
                  <a:lnTo>
                    <a:pt x="3984625" y="2600071"/>
                  </a:lnTo>
                  <a:lnTo>
                    <a:pt x="3984625" y="2612771"/>
                  </a:lnTo>
                  <a:lnTo>
                    <a:pt x="3971925" y="2612771"/>
                  </a:lnTo>
                  <a:lnTo>
                    <a:pt x="3971925" y="12700"/>
                  </a:lnTo>
                  <a:lnTo>
                    <a:pt x="3984625" y="12700"/>
                  </a:lnTo>
                  <a:lnTo>
                    <a:pt x="398462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19050"/>
              <a:ext cx="3996111" cy="2607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0"/>
                </a:lnSpc>
              </a:pP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Regionalne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razvojne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organizacije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agencije</a:t>
              </a:r>
              <a:endParaRPr lang="en-US" sz="2400" spc="21" dirty="0">
                <a:solidFill>
                  <a:srgbClr val="000000"/>
                </a:solidFill>
                <a:latin typeface="Sitka Banner" pitchFamily="2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700883" y="5005665"/>
            <a:ext cx="2997084" cy="1969810"/>
            <a:chOff x="0" y="0"/>
            <a:chExt cx="3996113" cy="2626414"/>
          </a:xfrm>
        </p:grpSpPr>
        <p:sp>
          <p:nvSpPr>
            <p:cNvPr id="28" name="Freeform 28"/>
            <p:cNvSpPr/>
            <p:nvPr/>
          </p:nvSpPr>
          <p:spPr>
            <a:xfrm>
              <a:off x="12700" y="12700"/>
              <a:ext cx="3971925" cy="2600071"/>
            </a:xfrm>
            <a:custGeom>
              <a:avLst/>
              <a:gdLst/>
              <a:ahLst/>
              <a:cxnLst/>
              <a:rect l="l" t="t" r="r" b="b"/>
              <a:pathLst>
                <a:path w="3971925" h="2600071">
                  <a:moveTo>
                    <a:pt x="0" y="0"/>
                  </a:moveTo>
                  <a:lnTo>
                    <a:pt x="3971925" y="0"/>
                  </a:lnTo>
                  <a:lnTo>
                    <a:pt x="3971925" y="2600071"/>
                  </a:lnTo>
                  <a:lnTo>
                    <a:pt x="0" y="2600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3997325" cy="2625471"/>
            </a:xfrm>
            <a:custGeom>
              <a:avLst/>
              <a:gdLst/>
              <a:ahLst/>
              <a:cxnLst/>
              <a:rect l="l" t="t" r="r" b="b"/>
              <a:pathLst>
                <a:path w="3997325" h="2625471">
                  <a:moveTo>
                    <a:pt x="12700" y="0"/>
                  </a:moveTo>
                  <a:lnTo>
                    <a:pt x="3984625" y="0"/>
                  </a:lnTo>
                  <a:cubicBezTo>
                    <a:pt x="3991610" y="0"/>
                    <a:pt x="3997325" y="5715"/>
                    <a:pt x="3997325" y="12700"/>
                  </a:cubicBezTo>
                  <a:lnTo>
                    <a:pt x="3997325" y="2612771"/>
                  </a:lnTo>
                  <a:cubicBezTo>
                    <a:pt x="3997325" y="2619756"/>
                    <a:pt x="3991610" y="2625471"/>
                    <a:pt x="3984625" y="2625471"/>
                  </a:cubicBezTo>
                  <a:lnTo>
                    <a:pt x="12700" y="2625471"/>
                  </a:lnTo>
                  <a:cubicBezTo>
                    <a:pt x="5715" y="2625471"/>
                    <a:pt x="0" y="2619756"/>
                    <a:pt x="0" y="261277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612771"/>
                  </a:lnTo>
                  <a:lnTo>
                    <a:pt x="12700" y="2612771"/>
                  </a:lnTo>
                  <a:lnTo>
                    <a:pt x="12700" y="2600071"/>
                  </a:lnTo>
                  <a:lnTo>
                    <a:pt x="3984625" y="2600071"/>
                  </a:lnTo>
                  <a:lnTo>
                    <a:pt x="3984625" y="2612771"/>
                  </a:lnTo>
                  <a:lnTo>
                    <a:pt x="3971925" y="2612771"/>
                  </a:lnTo>
                  <a:lnTo>
                    <a:pt x="3971925" y="12700"/>
                  </a:lnTo>
                  <a:lnTo>
                    <a:pt x="3984625" y="12700"/>
                  </a:lnTo>
                  <a:lnTo>
                    <a:pt x="398462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19050"/>
              <a:ext cx="3996113" cy="2607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0"/>
                </a:lnSpc>
              </a:pPr>
              <a:r>
                <a:rPr lang="en-US" sz="2400" spc="21">
                  <a:solidFill>
                    <a:srgbClr val="000000"/>
                  </a:solidFill>
                  <a:latin typeface="Sitka Banner" pitchFamily="2" charset="0"/>
                </a:rPr>
                <a:t>Turističke organizacije nacionalnog, regionalnog i lokalnog nivoa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917325" y="5017988"/>
            <a:ext cx="2988468" cy="1959577"/>
            <a:chOff x="0" y="0"/>
            <a:chExt cx="3996113" cy="2626414"/>
          </a:xfrm>
        </p:grpSpPr>
        <p:sp>
          <p:nvSpPr>
            <p:cNvPr id="32" name="Freeform 32"/>
            <p:cNvSpPr/>
            <p:nvPr/>
          </p:nvSpPr>
          <p:spPr>
            <a:xfrm>
              <a:off x="12700" y="12700"/>
              <a:ext cx="3971925" cy="2600071"/>
            </a:xfrm>
            <a:custGeom>
              <a:avLst/>
              <a:gdLst/>
              <a:ahLst/>
              <a:cxnLst/>
              <a:rect l="l" t="t" r="r" b="b"/>
              <a:pathLst>
                <a:path w="3971925" h="2600071">
                  <a:moveTo>
                    <a:pt x="0" y="0"/>
                  </a:moveTo>
                  <a:lnTo>
                    <a:pt x="3971925" y="0"/>
                  </a:lnTo>
                  <a:lnTo>
                    <a:pt x="3971925" y="2600071"/>
                  </a:lnTo>
                  <a:lnTo>
                    <a:pt x="0" y="2600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3997325" cy="2625471"/>
            </a:xfrm>
            <a:custGeom>
              <a:avLst/>
              <a:gdLst/>
              <a:ahLst/>
              <a:cxnLst/>
              <a:rect l="l" t="t" r="r" b="b"/>
              <a:pathLst>
                <a:path w="3997325" h="2625471">
                  <a:moveTo>
                    <a:pt x="12700" y="0"/>
                  </a:moveTo>
                  <a:lnTo>
                    <a:pt x="3984625" y="0"/>
                  </a:lnTo>
                  <a:cubicBezTo>
                    <a:pt x="3991610" y="0"/>
                    <a:pt x="3997325" y="5715"/>
                    <a:pt x="3997325" y="12700"/>
                  </a:cubicBezTo>
                  <a:lnTo>
                    <a:pt x="3997325" y="2612771"/>
                  </a:lnTo>
                  <a:cubicBezTo>
                    <a:pt x="3997325" y="2619756"/>
                    <a:pt x="3991610" y="2625471"/>
                    <a:pt x="3984625" y="2625471"/>
                  </a:cubicBezTo>
                  <a:lnTo>
                    <a:pt x="12700" y="2625471"/>
                  </a:lnTo>
                  <a:cubicBezTo>
                    <a:pt x="5715" y="2625471"/>
                    <a:pt x="0" y="2619756"/>
                    <a:pt x="0" y="261277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612771"/>
                  </a:lnTo>
                  <a:lnTo>
                    <a:pt x="12700" y="2612771"/>
                  </a:lnTo>
                  <a:lnTo>
                    <a:pt x="12700" y="2600071"/>
                  </a:lnTo>
                  <a:lnTo>
                    <a:pt x="3984625" y="2600071"/>
                  </a:lnTo>
                  <a:lnTo>
                    <a:pt x="3984625" y="2612771"/>
                  </a:lnTo>
                  <a:lnTo>
                    <a:pt x="3971925" y="2612771"/>
                  </a:lnTo>
                  <a:lnTo>
                    <a:pt x="3971925" y="12700"/>
                  </a:lnTo>
                  <a:lnTo>
                    <a:pt x="3984625" y="12700"/>
                  </a:lnTo>
                  <a:lnTo>
                    <a:pt x="398462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19050"/>
              <a:ext cx="3996113" cy="2607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0"/>
                </a:lnSpc>
              </a:pP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Organizacije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institucije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zadužene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za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upravljanje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zaštitu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kulturnog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prirodnog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nasleđa</a:t>
              </a:r>
              <a:endParaRPr lang="en-US" sz="2400" spc="21" dirty="0">
                <a:solidFill>
                  <a:srgbClr val="000000"/>
                </a:solidFill>
                <a:latin typeface="Sitka Banner" pitchFamily="2" charset="0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015691" y="7250035"/>
            <a:ext cx="2997083" cy="1969810"/>
            <a:chOff x="0" y="0"/>
            <a:chExt cx="3996111" cy="2626414"/>
          </a:xfrm>
        </p:grpSpPr>
        <p:sp>
          <p:nvSpPr>
            <p:cNvPr id="36" name="Freeform 36"/>
            <p:cNvSpPr/>
            <p:nvPr/>
          </p:nvSpPr>
          <p:spPr>
            <a:xfrm>
              <a:off x="12700" y="12700"/>
              <a:ext cx="3971925" cy="2600071"/>
            </a:xfrm>
            <a:custGeom>
              <a:avLst/>
              <a:gdLst/>
              <a:ahLst/>
              <a:cxnLst/>
              <a:rect l="l" t="t" r="r" b="b"/>
              <a:pathLst>
                <a:path w="3971925" h="2600071">
                  <a:moveTo>
                    <a:pt x="0" y="0"/>
                  </a:moveTo>
                  <a:lnTo>
                    <a:pt x="3971925" y="0"/>
                  </a:lnTo>
                  <a:lnTo>
                    <a:pt x="3971925" y="2600071"/>
                  </a:lnTo>
                  <a:lnTo>
                    <a:pt x="0" y="2600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3997325" cy="2625471"/>
            </a:xfrm>
            <a:custGeom>
              <a:avLst/>
              <a:gdLst/>
              <a:ahLst/>
              <a:cxnLst/>
              <a:rect l="l" t="t" r="r" b="b"/>
              <a:pathLst>
                <a:path w="3997325" h="2625471">
                  <a:moveTo>
                    <a:pt x="12700" y="0"/>
                  </a:moveTo>
                  <a:lnTo>
                    <a:pt x="3984625" y="0"/>
                  </a:lnTo>
                  <a:cubicBezTo>
                    <a:pt x="3991610" y="0"/>
                    <a:pt x="3997325" y="5715"/>
                    <a:pt x="3997325" y="12700"/>
                  </a:cubicBezTo>
                  <a:lnTo>
                    <a:pt x="3997325" y="2612771"/>
                  </a:lnTo>
                  <a:cubicBezTo>
                    <a:pt x="3997325" y="2619756"/>
                    <a:pt x="3991610" y="2625471"/>
                    <a:pt x="3984625" y="2625471"/>
                  </a:cubicBezTo>
                  <a:lnTo>
                    <a:pt x="12700" y="2625471"/>
                  </a:lnTo>
                  <a:cubicBezTo>
                    <a:pt x="5715" y="2625471"/>
                    <a:pt x="0" y="2619756"/>
                    <a:pt x="0" y="261277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612771"/>
                  </a:lnTo>
                  <a:lnTo>
                    <a:pt x="12700" y="2612771"/>
                  </a:lnTo>
                  <a:lnTo>
                    <a:pt x="12700" y="2600071"/>
                  </a:lnTo>
                  <a:lnTo>
                    <a:pt x="3984625" y="2600071"/>
                  </a:lnTo>
                  <a:lnTo>
                    <a:pt x="3984625" y="2612771"/>
                  </a:lnTo>
                  <a:lnTo>
                    <a:pt x="3971925" y="2612771"/>
                  </a:lnTo>
                  <a:lnTo>
                    <a:pt x="3971925" y="12700"/>
                  </a:lnTo>
                  <a:lnTo>
                    <a:pt x="3984625" y="12700"/>
                  </a:lnTo>
                  <a:lnTo>
                    <a:pt x="398462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19050"/>
              <a:ext cx="3996111" cy="2607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0"/>
                </a:lnSpc>
              </a:pPr>
              <a:r>
                <a:rPr lang="en-US" sz="2250" spc="21" dirty="0" err="1">
                  <a:solidFill>
                    <a:srgbClr val="000000"/>
                  </a:solidFill>
                  <a:latin typeface="Sitka Banner" pitchFamily="2" charset="0"/>
                </a:rPr>
                <a:t>Organizacije</a:t>
              </a:r>
              <a:r>
                <a:rPr lang="en-US" sz="225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250" spc="21" dirty="0" err="1">
                  <a:solidFill>
                    <a:srgbClr val="000000"/>
                  </a:solidFill>
                  <a:latin typeface="Sitka Banner" pitchFamily="2" charset="0"/>
                </a:rPr>
                <a:t>civilnog</a:t>
              </a:r>
              <a:r>
                <a:rPr lang="en-US" sz="225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250" spc="21" dirty="0" err="1">
                  <a:solidFill>
                    <a:srgbClr val="000000"/>
                  </a:solidFill>
                  <a:latin typeface="Sitka Banner" pitchFamily="2" charset="0"/>
                </a:rPr>
                <a:t>društva</a:t>
              </a:r>
              <a:r>
                <a:rPr lang="en-US" sz="225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250" spc="21" dirty="0" err="1">
                  <a:solidFill>
                    <a:srgbClr val="000000"/>
                  </a:solidFill>
                  <a:latin typeface="Sitka Banner" pitchFamily="2" charset="0"/>
                </a:rPr>
                <a:t>aktivne</a:t>
              </a:r>
              <a:r>
                <a:rPr lang="en-US" sz="2250" spc="21" dirty="0">
                  <a:solidFill>
                    <a:srgbClr val="000000"/>
                  </a:solidFill>
                  <a:latin typeface="Sitka Banner" pitchFamily="2" charset="0"/>
                </a:rPr>
                <a:t> u </a:t>
              </a:r>
              <a:r>
                <a:rPr lang="en-US" sz="2250" spc="21" dirty="0" err="1">
                  <a:solidFill>
                    <a:srgbClr val="000000"/>
                  </a:solidFill>
                  <a:latin typeface="Sitka Banner" pitchFamily="2" charset="0"/>
                </a:rPr>
                <a:t>oblasti</a:t>
              </a:r>
              <a:r>
                <a:rPr lang="en-US" sz="225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250" spc="21" dirty="0" err="1">
                  <a:solidFill>
                    <a:srgbClr val="000000"/>
                  </a:solidFill>
                  <a:latin typeface="Sitka Banner" pitchFamily="2" charset="0"/>
                </a:rPr>
                <a:t>zaštite</a:t>
              </a:r>
              <a:r>
                <a:rPr lang="en-US" sz="225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250" spc="21" dirty="0" err="1">
                  <a:solidFill>
                    <a:srgbClr val="000000"/>
                  </a:solidFill>
                  <a:latin typeface="Sitka Banner" pitchFamily="2" charset="0"/>
                </a:rPr>
                <a:t>kulturnog</a:t>
              </a:r>
              <a:r>
                <a:rPr lang="en-US" sz="225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250" spc="21" dirty="0" err="1">
                  <a:solidFill>
                    <a:srgbClr val="000000"/>
                  </a:solidFill>
                  <a:latin typeface="Sitka Banner" pitchFamily="2" charset="0"/>
                </a:rPr>
                <a:t>i</a:t>
              </a:r>
              <a:r>
                <a:rPr lang="en-US" sz="225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250" spc="21" dirty="0" err="1">
                  <a:solidFill>
                    <a:srgbClr val="000000"/>
                  </a:solidFill>
                  <a:latin typeface="Sitka Banner" pitchFamily="2" charset="0"/>
                </a:rPr>
                <a:t>prirodnog</a:t>
              </a:r>
              <a:r>
                <a:rPr lang="en-US" sz="225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250" spc="21" dirty="0" err="1">
                  <a:solidFill>
                    <a:srgbClr val="000000"/>
                  </a:solidFill>
                  <a:latin typeface="Sitka Banner" pitchFamily="2" charset="0"/>
                </a:rPr>
                <a:t>nasleđa</a:t>
              </a:r>
              <a:r>
                <a:rPr lang="en-US" sz="2250" spc="21" dirty="0">
                  <a:solidFill>
                    <a:srgbClr val="000000"/>
                  </a:solidFill>
                  <a:latin typeface="Sitka Banner" pitchFamily="2" charset="0"/>
                </a:rPr>
                <a:t>, </a:t>
              </a:r>
              <a:r>
                <a:rPr lang="en-US" sz="2250" spc="21" dirty="0" err="1">
                  <a:solidFill>
                    <a:srgbClr val="000000"/>
                  </a:solidFill>
                  <a:latin typeface="Sitka Banner" pitchFamily="2" charset="0"/>
                </a:rPr>
                <a:t>obrazovanja</a:t>
              </a:r>
              <a:r>
                <a:rPr lang="en-US" sz="2250" spc="21" dirty="0">
                  <a:solidFill>
                    <a:srgbClr val="000000"/>
                  </a:solidFill>
                  <a:latin typeface="Sitka Banner" pitchFamily="2" charset="0"/>
                </a:rPr>
                <a:t>, </a:t>
              </a:r>
              <a:r>
                <a:rPr lang="en-US" sz="2250" spc="21" dirty="0" err="1">
                  <a:solidFill>
                    <a:srgbClr val="000000"/>
                  </a:solidFill>
                  <a:latin typeface="Sitka Banner" pitchFamily="2" charset="0"/>
                </a:rPr>
                <a:t>ruralnog</a:t>
              </a:r>
              <a:r>
                <a:rPr lang="en-US" sz="225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250" spc="21" dirty="0" err="1">
                  <a:solidFill>
                    <a:srgbClr val="000000"/>
                  </a:solidFill>
                  <a:latin typeface="Sitka Banner" pitchFamily="2" charset="0"/>
                </a:rPr>
                <a:t>razvoja</a:t>
              </a:r>
              <a:r>
                <a:rPr lang="en-US" sz="225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250" spc="21" dirty="0" err="1">
                  <a:solidFill>
                    <a:srgbClr val="000000"/>
                  </a:solidFill>
                  <a:latin typeface="Sitka Banner" pitchFamily="2" charset="0"/>
                </a:rPr>
                <a:t>i</a:t>
              </a:r>
              <a:r>
                <a:rPr lang="en-US" sz="2250" spc="21" dirty="0">
                  <a:solidFill>
                    <a:srgbClr val="000000"/>
                  </a:solidFill>
                  <a:latin typeface="Sitka Banner" pitchFamily="2" charset="0"/>
                </a:rPr>
                <a:t> sl.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268805" y="7260266"/>
            <a:ext cx="2997994" cy="1969810"/>
            <a:chOff x="0" y="0"/>
            <a:chExt cx="3997325" cy="2626414"/>
          </a:xfrm>
        </p:grpSpPr>
        <p:sp>
          <p:nvSpPr>
            <p:cNvPr id="40" name="Freeform 40"/>
            <p:cNvSpPr/>
            <p:nvPr/>
          </p:nvSpPr>
          <p:spPr>
            <a:xfrm>
              <a:off x="12700" y="12700"/>
              <a:ext cx="3971926" cy="2600073"/>
            </a:xfrm>
            <a:custGeom>
              <a:avLst/>
              <a:gdLst/>
              <a:ahLst/>
              <a:cxnLst/>
              <a:rect l="l" t="t" r="r" b="b"/>
              <a:pathLst>
                <a:path w="3971925" h="2600071">
                  <a:moveTo>
                    <a:pt x="0" y="0"/>
                  </a:moveTo>
                  <a:lnTo>
                    <a:pt x="3971925" y="0"/>
                  </a:lnTo>
                  <a:lnTo>
                    <a:pt x="3971925" y="2600071"/>
                  </a:lnTo>
                  <a:lnTo>
                    <a:pt x="0" y="2600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0" y="0"/>
              <a:ext cx="3997325" cy="2625471"/>
            </a:xfrm>
            <a:custGeom>
              <a:avLst/>
              <a:gdLst/>
              <a:ahLst/>
              <a:cxnLst/>
              <a:rect l="l" t="t" r="r" b="b"/>
              <a:pathLst>
                <a:path w="3997325" h="2625471">
                  <a:moveTo>
                    <a:pt x="12700" y="0"/>
                  </a:moveTo>
                  <a:lnTo>
                    <a:pt x="3984625" y="0"/>
                  </a:lnTo>
                  <a:cubicBezTo>
                    <a:pt x="3991610" y="0"/>
                    <a:pt x="3997325" y="5715"/>
                    <a:pt x="3997325" y="12700"/>
                  </a:cubicBezTo>
                  <a:lnTo>
                    <a:pt x="3997325" y="2612771"/>
                  </a:lnTo>
                  <a:cubicBezTo>
                    <a:pt x="3997325" y="2619756"/>
                    <a:pt x="3991610" y="2625471"/>
                    <a:pt x="3984625" y="2625471"/>
                  </a:cubicBezTo>
                  <a:lnTo>
                    <a:pt x="12700" y="2625471"/>
                  </a:lnTo>
                  <a:cubicBezTo>
                    <a:pt x="5715" y="2625471"/>
                    <a:pt x="0" y="2619756"/>
                    <a:pt x="0" y="261277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612771"/>
                  </a:lnTo>
                  <a:lnTo>
                    <a:pt x="12700" y="2612771"/>
                  </a:lnTo>
                  <a:lnTo>
                    <a:pt x="12700" y="2600071"/>
                  </a:lnTo>
                  <a:lnTo>
                    <a:pt x="3984625" y="2600071"/>
                  </a:lnTo>
                  <a:lnTo>
                    <a:pt x="3984625" y="2612771"/>
                  </a:lnTo>
                  <a:lnTo>
                    <a:pt x="3971925" y="2612771"/>
                  </a:lnTo>
                  <a:lnTo>
                    <a:pt x="3971925" y="12700"/>
                  </a:lnTo>
                  <a:lnTo>
                    <a:pt x="3984625" y="12700"/>
                  </a:lnTo>
                  <a:lnTo>
                    <a:pt x="398462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19049"/>
              <a:ext cx="3996111" cy="2607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0"/>
                </a:lnSpc>
              </a:pP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Organizacije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institucije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koje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se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bave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ruralnim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razvojem</a:t>
              </a:r>
              <a:endParaRPr lang="en-US" sz="2400" spc="21" dirty="0">
                <a:solidFill>
                  <a:srgbClr val="000000"/>
                </a:solidFill>
                <a:latin typeface="Sitka Banner" pitchFamily="2" charset="0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3371431" y="7250810"/>
            <a:ext cx="2997989" cy="1955523"/>
            <a:chOff x="0" y="0"/>
            <a:chExt cx="3997325" cy="2626414"/>
          </a:xfrm>
        </p:grpSpPr>
        <p:sp>
          <p:nvSpPr>
            <p:cNvPr id="44" name="Freeform 44"/>
            <p:cNvSpPr/>
            <p:nvPr/>
          </p:nvSpPr>
          <p:spPr>
            <a:xfrm>
              <a:off x="12700" y="12700"/>
              <a:ext cx="3971925" cy="2600071"/>
            </a:xfrm>
            <a:custGeom>
              <a:avLst/>
              <a:gdLst/>
              <a:ahLst/>
              <a:cxnLst/>
              <a:rect l="l" t="t" r="r" b="b"/>
              <a:pathLst>
                <a:path w="3971925" h="2600071">
                  <a:moveTo>
                    <a:pt x="0" y="0"/>
                  </a:moveTo>
                  <a:lnTo>
                    <a:pt x="3971925" y="0"/>
                  </a:lnTo>
                  <a:lnTo>
                    <a:pt x="3971925" y="2600071"/>
                  </a:lnTo>
                  <a:lnTo>
                    <a:pt x="0" y="2600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sz="2400">
                <a:latin typeface="Sitka Banner" pitchFamily="2" charset="0"/>
              </a:endParaRPr>
            </a:p>
          </p:txBody>
        </p:sp>
        <p:sp>
          <p:nvSpPr>
            <p:cNvPr id="45" name="Freeform 45"/>
            <p:cNvSpPr/>
            <p:nvPr/>
          </p:nvSpPr>
          <p:spPr>
            <a:xfrm>
              <a:off x="0" y="0"/>
              <a:ext cx="3997325" cy="2625471"/>
            </a:xfrm>
            <a:custGeom>
              <a:avLst/>
              <a:gdLst/>
              <a:ahLst/>
              <a:cxnLst/>
              <a:rect l="l" t="t" r="r" b="b"/>
              <a:pathLst>
                <a:path w="3997325" h="2625471">
                  <a:moveTo>
                    <a:pt x="12700" y="0"/>
                  </a:moveTo>
                  <a:lnTo>
                    <a:pt x="3984625" y="0"/>
                  </a:lnTo>
                  <a:cubicBezTo>
                    <a:pt x="3991610" y="0"/>
                    <a:pt x="3997325" y="5715"/>
                    <a:pt x="3997325" y="12700"/>
                  </a:cubicBezTo>
                  <a:lnTo>
                    <a:pt x="3997325" y="2612771"/>
                  </a:lnTo>
                  <a:cubicBezTo>
                    <a:pt x="3997325" y="2619756"/>
                    <a:pt x="3991610" y="2625471"/>
                    <a:pt x="3984625" y="2625471"/>
                  </a:cubicBezTo>
                  <a:lnTo>
                    <a:pt x="12700" y="2625471"/>
                  </a:lnTo>
                  <a:cubicBezTo>
                    <a:pt x="5715" y="2625471"/>
                    <a:pt x="0" y="2619756"/>
                    <a:pt x="0" y="261277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612771"/>
                  </a:lnTo>
                  <a:lnTo>
                    <a:pt x="12700" y="2612771"/>
                  </a:lnTo>
                  <a:lnTo>
                    <a:pt x="12700" y="2600071"/>
                  </a:lnTo>
                  <a:lnTo>
                    <a:pt x="3984625" y="2600071"/>
                  </a:lnTo>
                  <a:lnTo>
                    <a:pt x="3984625" y="2612771"/>
                  </a:lnTo>
                  <a:lnTo>
                    <a:pt x="3971925" y="2612771"/>
                  </a:lnTo>
                  <a:lnTo>
                    <a:pt x="3971925" y="12700"/>
                  </a:lnTo>
                  <a:lnTo>
                    <a:pt x="3984625" y="12700"/>
                  </a:lnTo>
                  <a:lnTo>
                    <a:pt x="398462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19050"/>
              <a:ext cx="3996113" cy="2607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30"/>
                </a:lnSpc>
              </a:pP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Organizacije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civilnog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društva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koje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se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bave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aktivizmom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mladih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promocijom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inkluzije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socijalno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ugroženih</a:t>
              </a:r>
              <a:r>
                <a:rPr lang="en-US" sz="2400" spc="21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400" spc="21" dirty="0" err="1">
                  <a:solidFill>
                    <a:srgbClr val="000000"/>
                  </a:solidFill>
                  <a:latin typeface="Sitka Banner" pitchFamily="2" charset="0"/>
                </a:rPr>
                <a:t>grupa</a:t>
              </a:r>
              <a:endParaRPr lang="en-US" sz="2400" spc="21" dirty="0">
                <a:solidFill>
                  <a:srgbClr val="000000"/>
                </a:solidFill>
                <a:latin typeface="Sitka Banner" pitchFamily="2" charset="0"/>
              </a:endParaRPr>
            </a:p>
          </p:txBody>
        </p:sp>
      </p:grpSp>
      <p:sp>
        <p:nvSpPr>
          <p:cNvPr id="47" name="Freeform 47"/>
          <p:cNvSpPr/>
          <p:nvPr/>
        </p:nvSpPr>
        <p:spPr>
          <a:xfrm>
            <a:off x="15249342" y="3756534"/>
            <a:ext cx="2989373" cy="2987166"/>
          </a:xfrm>
          <a:custGeom>
            <a:avLst/>
            <a:gdLst/>
            <a:ahLst/>
            <a:cxnLst/>
            <a:rect l="l" t="t" r="r" b="b"/>
            <a:pathLst>
              <a:path w="2877124" h="2855546">
                <a:moveTo>
                  <a:pt x="0" y="0"/>
                </a:moveTo>
                <a:lnTo>
                  <a:pt x="2877124" y="0"/>
                </a:lnTo>
                <a:lnTo>
                  <a:pt x="2877124" y="2855546"/>
                </a:lnTo>
                <a:lnTo>
                  <a:pt x="0" y="285554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49285" y="2172783"/>
            <a:ext cx="1823871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spc="28" dirty="0" err="1">
                <a:solidFill>
                  <a:srgbClr val="000000"/>
                </a:solidFill>
                <a:latin typeface="Sitka Banner" pitchFamily="2" charset="0"/>
              </a:rPr>
              <a:t>Mogući</a:t>
            </a:r>
            <a:r>
              <a:rPr lang="en-US" sz="3600" b="1" spc="28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28" dirty="0" err="1">
                <a:solidFill>
                  <a:srgbClr val="000000"/>
                </a:solidFill>
                <a:latin typeface="Sitka Banner" pitchFamily="2" charset="0"/>
              </a:rPr>
              <a:t>korisnici</a:t>
            </a:r>
            <a:r>
              <a:rPr lang="en-US" sz="3600" b="1" spc="28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28" dirty="0" err="1">
                <a:solidFill>
                  <a:srgbClr val="000000"/>
                </a:solidFill>
                <a:latin typeface="Sitka Banner" pitchFamily="2" charset="0"/>
              </a:rPr>
              <a:t>sredstava</a:t>
            </a:r>
            <a:r>
              <a:rPr lang="en-US" sz="3600" b="1" spc="28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28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3600" b="1" spc="28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28" dirty="0" err="1">
                <a:solidFill>
                  <a:srgbClr val="000000"/>
                </a:solidFill>
                <a:latin typeface="Sitka Banner" pitchFamily="2" charset="0"/>
              </a:rPr>
              <a:t>ciljne</a:t>
            </a:r>
            <a:r>
              <a:rPr lang="en-US" sz="3600" b="1" spc="28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28" dirty="0" err="1">
                <a:solidFill>
                  <a:srgbClr val="000000"/>
                </a:solidFill>
                <a:latin typeface="Sitka Banner" pitchFamily="2" charset="0"/>
              </a:rPr>
              <a:t>grupe</a:t>
            </a:r>
            <a:r>
              <a:rPr lang="en-US" sz="3600" b="1" spc="28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28" dirty="0" err="1">
                <a:solidFill>
                  <a:srgbClr val="000000"/>
                </a:solidFill>
                <a:latin typeface="Sitka Banner" pitchFamily="2" charset="0"/>
              </a:rPr>
              <a:t>programa</a:t>
            </a:r>
            <a:r>
              <a:rPr lang="en-US" sz="3600" b="1" spc="28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28" dirty="0" err="1">
                <a:solidFill>
                  <a:srgbClr val="000000"/>
                </a:solidFill>
                <a:latin typeface="Sitka Banner" pitchFamily="2" charset="0"/>
              </a:rPr>
              <a:t>mogu</a:t>
            </a:r>
            <a:r>
              <a:rPr lang="en-US" sz="3600" b="1" spc="28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28" dirty="0" err="1">
                <a:solidFill>
                  <a:srgbClr val="000000"/>
                </a:solidFill>
                <a:latin typeface="Sitka Banner" pitchFamily="2" charset="0"/>
              </a:rPr>
              <a:t>biti</a:t>
            </a:r>
            <a:r>
              <a:rPr lang="en-US" sz="3600" b="1" spc="28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28" dirty="0" err="1">
                <a:solidFill>
                  <a:srgbClr val="000000"/>
                </a:solidFill>
                <a:latin typeface="Sitka Banner" pitchFamily="2" charset="0"/>
              </a:rPr>
              <a:t>isključivo</a:t>
            </a:r>
            <a:r>
              <a:rPr lang="en-US" sz="3600" b="1" spc="28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28" dirty="0" err="1">
                <a:solidFill>
                  <a:srgbClr val="000000"/>
                </a:solidFill>
                <a:latin typeface="Sitka Banner" pitchFamily="2" charset="0"/>
              </a:rPr>
              <a:t>neprofitne</a:t>
            </a:r>
            <a:r>
              <a:rPr lang="en-US" sz="3600" b="1" spc="28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28" dirty="0" err="1">
                <a:solidFill>
                  <a:srgbClr val="000000"/>
                </a:solidFill>
                <a:latin typeface="Sitka Banner" pitchFamily="2" charset="0"/>
              </a:rPr>
              <a:t>organizacije</a:t>
            </a:r>
            <a:r>
              <a:rPr lang="en-US" sz="3600" b="1" spc="28" dirty="0">
                <a:solidFill>
                  <a:srgbClr val="000000"/>
                </a:solidFill>
                <a:latin typeface="Sitka Banner" pitchFamily="2" charset="0"/>
              </a:rPr>
              <a:t>:</a:t>
            </a:r>
          </a:p>
        </p:txBody>
      </p:sp>
      <p:sp>
        <p:nvSpPr>
          <p:cNvPr id="49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439457" y="4605033"/>
            <a:ext cx="6929228" cy="5681967"/>
          </a:xfrm>
          <a:custGeom>
            <a:avLst/>
            <a:gdLst/>
            <a:ahLst/>
            <a:cxnLst/>
            <a:rect l="l" t="t" r="r" b="b"/>
            <a:pathLst>
              <a:path w="6929228" h="5681967">
                <a:moveTo>
                  <a:pt x="0" y="0"/>
                </a:moveTo>
                <a:lnTo>
                  <a:pt x="6929229" y="0"/>
                </a:lnTo>
                <a:lnTo>
                  <a:pt x="6929229" y="5681967"/>
                </a:lnTo>
                <a:lnTo>
                  <a:pt x="0" y="568196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21487" y="2019300"/>
            <a:ext cx="14447520" cy="624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PROJEKAT PREKOGRANIČNE SARADNJE:</a:t>
            </a:r>
          </a:p>
          <a:p>
            <a:pPr algn="ctr">
              <a:lnSpc>
                <a:spcPts val="3888"/>
              </a:lnSpc>
            </a:pPr>
            <a:endParaRPr lang="en-US" sz="3600" b="1" spc="33" dirty="0">
              <a:solidFill>
                <a:srgbClr val="000000"/>
              </a:solidFill>
              <a:latin typeface="Sitka Banner" pitchFamily="2" charset="0"/>
            </a:endParaRPr>
          </a:p>
          <a:p>
            <a:pPr marL="1337310" lvl="1" indent="-668655" algn="l">
              <a:lnSpc>
                <a:spcPts val="3888"/>
              </a:lnSpc>
              <a:buAutoNum type="arabicPeriod"/>
            </a:pP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Mora da se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sprovodi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u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programskom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području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,</a:t>
            </a:r>
          </a:p>
          <a:p>
            <a:pPr marL="1337310" lvl="1" indent="-668655" algn="l">
              <a:lnSpc>
                <a:spcPts val="3888"/>
              </a:lnSpc>
              <a:buAutoNum type="arabicPeriod"/>
            </a:pPr>
            <a:endParaRPr lang="en-US" sz="3200" spc="33" dirty="0">
              <a:solidFill>
                <a:srgbClr val="000000"/>
              </a:solidFill>
              <a:latin typeface="Sitka Banner" pitchFamily="2" charset="0"/>
            </a:endParaRPr>
          </a:p>
          <a:p>
            <a:pPr marL="1337310" lvl="1" indent="-668655" algn="l">
              <a:lnSpc>
                <a:spcPts val="3888"/>
              </a:lnSpc>
              <a:buAutoNum type="arabicPeriod"/>
            </a:pP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Mora da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ima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uticaj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u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programskom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području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s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obe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strane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granice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,</a:t>
            </a:r>
          </a:p>
          <a:p>
            <a:pPr marL="1337310" lvl="1" indent="-668655" algn="l">
              <a:lnSpc>
                <a:spcPts val="3888"/>
              </a:lnSpc>
              <a:buAutoNum type="arabicPeriod"/>
            </a:pPr>
            <a:endParaRPr lang="en-US" sz="3200" spc="33" dirty="0">
              <a:solidFill>
                <a:srgbClr val="000000"/>
              </a:solidFill>
              <a:latin typeface="Sitka Banner" pitchFamily="2" charset="0"/>
            </a:endParaRPr>
          </a:p>
          <a:p>
            <a:pPr marL="1337310" lvl="1" indent="-668655" algn="l">
              <a:lnSpc>
                <a:spcPct val="150000"/>
              </a:lnSpc>
              <a:buAutoNum type="arabicPeriod"/>
            </a:pP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Mora da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uključuje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saradnju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prekograničnih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partnera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:</a:t>
            </a:r>
          </a:p>
          <a:p>
            <a:pPr marL="2120742" lvl="2" indent="-706914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pc="33" dirty="0" err="1">
                <a:solidFill>
                  <a:srgbClr val="000000"/>
                </a:solidFill>
                <a:latin typeface="Sitka Banner" pitchFamily="2" charset="0"/>
              </a:rPr>
              <a:t>zajednička</a:t>
            </a:r>
            <a:r>
              <a:rPr lang="en-US" sz="28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Sitka Banner" pitchFamily="2" charset="0"/>
              </a:rPr>
              <a:t>izrada</a:t>
            </a:r>
            <a:r>
              <a:rPr lang="en-US" sz="28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Sitka Banner" pitchFamily="2" charset="0"/>
              </a:rPr>
              <a:t>projekta</a:t>
            </a:r>
            <a:r>
              <a:rPr lang="en-US" sz="2800" spc="33" dirty="0">
                <a:solidFill>
                  <a:srgbClr val="000000"/>
                </a:solidFill>
                <a:latin typeface="Sitka Banner" pitchFamily="2" charset="0"/>
              </a:rPr>
              <a:t>,</a:t>
            </a:r>
          </a:p>
          <a:p>
            <a:pPr marL="2120742" lvl="2" indent="-706914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pc="33" dirty="0" err="1">
                <a:solidFill>
                  <a:srgbClr val="000000"/>
                </a:solidFill>
                <a:latin typeface="Sitka Banner" pitchFamily="2" charset="0"/>
              </a:rPr>
              <a:t>zajedničko</a:t>
            </a:r>
            <a:r>
              <a:rPr lang="en-US" sz="28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Sitka Banner" pitchFamily="2" charset="0"/>
              </a:rPr>
              <a:t>finansiranje</a:t>
            </a:r>
            <a:r>
              <a:rPr lang="en-US" sz="2800" spc="33" dirty="0">
                <a:solidFill>
                  <a:srgbClr val="000000"/>
                </a:solidFill>
                <a:latin typeface="Sitka Banner" pitchFamily="2" charset="0"/>
              </a:rPr>
              <a:t>,</a:t>
            </a:r>
          </a:p>
          <a:p>
            <a:pPr marL="2120742" lvl="2" indent="-706914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pc="33" dirty="0" err="1">
                <a:solidFill>
                  <a:srgbClr val="000000"/>
                </a:solidFill>
                <a:latin typeface="Sitka Banner" pitchFamily="2" charset="0"/>
              </a:rPr>
              <a:t>zajedničko</a:t>
            </a:r>
            <a:r>
              <a:rPr lang="en-US" sz="28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Sitka Banner" pitchFamily="2" charset="0"/>
              </a:rPr>
              <a:t>osoblje</a:t>
            </a:r>
            <a:r>
              <a:rPr lang="en-US" sz="2800" spc="33" dirty="0">
                <a:solidFill>
                  <a:srgbClr val="000000"/>
                </a:solidFill>
                <a:latin typeface="Sitka Banner" pitchFamily="2" charset="0"/>
              </a:rPr>
              <a:t>,</a:t>
            </a:r>
          </a:p>
          <a:p>
            <a:pPr marL="2120742" lvl="2" indent="-706914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pc="33" dirty="0" err="1">
                <a:solidFill>
                  <a:srgbClr val="000000"/>
                </a:solidFill>
                <a:latin typeface="Sitka Banner" pitchFamily="2" charset="0"/>
              </a:rPr>
              <a:t>zajednička</a:t>
            </a:r>
            <a:r>
              <a:rPr lang="en-US" sz="28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33" dirty="0" err="1">
                <a:solidFill>
                  <a:srgbClr val="000000"/>
                </a:solidFill>
                <a:latin typeface="Sitka Banner" pitchFamily="2" charset="0"/>
              </a:rPr>
              <a:t>implementacija</a:t>
            </a:r>
            <a:r>
              <a:rPr lang="en-US" sz="2800" spc="33" dirty="0">
                <a:solidFill>
                  <a:srgbClr val="000000"/>
                </a:solidFill>
                <a:latin typeface="Sitka Banner" pitchFamily="2" charset="0"/>
              </a:rPr>
              <a:t>.</a:t>
            </a:r>
          </a:p>
        </p:txBody>
      </p:sp>
      <p:sp>
        <p:nvSpPr>
          <p:cNvPr id="5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1976966" y="3250270"/>
            <a:ext cx="6082434" cy="4686300"/>
          </a:xfrm>
          <a:custGeom>
            <a:avLst/>
            <a:gdLst/>
            <a:ahLst/>
            <a:cxnLst/>
            <a:rect l="l" t="t" r="r" b="b"/>
            <a:pathLst>
              <a:path w="6933495" h="5465646">
                <a:moveTo>
                  <a:pt x="0" y="0"/>
                </a:moveTo>
                <a:lnTo>
                  <a:pt x="6933495" y="0"/>
                </a:lnTo>
                <a:lnTo>
                  <a:pt x="6933495" y="5465646"/>
                </a:lnTo>
                <a:lnTo>
                  <a:pt x="0" y="546564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37196" y="2191753"/>
            <a:ext cx="11418570" cy="7437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6"/>
              </a:lnSpc>
            </a:pP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KONKURSNI PAKET:</a:t>
            </a:r>
          </a:p>
          <a:p>
            <a:pPr>
              <a:lnSpc>
                <a:spcPts val="3456"/>
              </a:lnSpc>
            </a:pPr>
            <a:endParaRPr lang="en-US" sz="3600" spc="33" dirty="0">
              <a:solidFill>
                <a:srgbClr val="000000"/>
              </a:solidFill>
              <a:latin typeface="Sitka Banner" pitchFamily="2" charset="0"/>
            </a:endParaRPr>
          </a:p>
          <a:p>
            <a:pPr marL="1471930" lvl="2" indent="-457200" algn="l">
              <a:buFont typeface="Arial" panose="020B0604020202020204" pitchFamily="34" charset="0"/>
              <a:buChar char="•"/>
            </a:pP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Upustvo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za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aplikante</a:t>
            </a:r>
            <a:endParaRPr lang="en-US" sz="32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71930" lvl="2" indent="-457200" algn="l">
              <a:buFont typeface="Arial" panose="020B0604020202020204" pitchFamily="34" charset="0"/>
              <a:buChar char="•"/>
            </a:pPr>
            <a:endParaRPr lang="en-US" sz="32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71930" lvl="2" indent="-457200" algn="l">
              <a:buFont typeface="Arial" panose="020B0604020202020204" pitchFamily="34" charset="0"/>
              <a:buChar char="•"/>
            </a:pP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Obrasci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koje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treba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popuniti</a:t>
            </a:r>
            <a:endParaRPr lang="en-US" sz="32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2482810" lvl="3" indent="-514350" algn="l"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Obrazac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za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projektni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predlog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(Application Form)</a:t>
            </a:r>
          </a:p>
          <a:p>
            <a:pPr marL="2482810" lvl="3" indent="-514350" algn="l"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Budžet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(Budget)</a:t>
            </a:r>
          </a:p>
          <a:p>
            <a:pPr marL="2482810" lvl="3" indent="-514350" algn="l"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Matrica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logičkog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okvira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(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Logframe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)</a:t>
            </a:r>
          </a:p>
          <a:p>
            <a:pPr marL="2482810" lvl="3" indent="-514350" algn="l"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Pokazatelji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(List of indicators)</a:t>
            </a:r>
          </a:p>
          <a:p>
            <a:pPr marL="2482810" lvl="3" indent="-514350" algn="l"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Formular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pravnog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statusa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- LEF</a:t>
            </a:r>
          </a:p>
          <a:p>
            <a:pPr marL="2482810" lvl="3" indent="-514350" algn="l"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Formular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finansijske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identifikacije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– FIF</a:t>
            </a:r>
          </a:p>
          <a:p>
            <a:pPr marL="2482810" lvl="3" indent="-514350" algn="l">
              <a:buFont typeface="+mj-lt"/>
              <a:buAutoNum type="arabicPeriod"/>
            </a:pPr>
            <a:endParaRPr lang="en-US" sz="27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71930" lvl="2" indent="-457200" algn="l">
              <a:buFont typeface="Arial" panose="020B0604020202020204" pitchFamily="34" charset="0"/>
              <a:buChar char="•"/>
            </a:pP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Dokumenti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za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informaciju</a:t>
            </a:r>
            <a:endParaRPr lang="en-US" sz="32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2624614" lvl="3" indent="-656154" algn="l"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Opšti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deo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ugovora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(General Conditions)</a:t>
            </a:r>
          </a:p>
          <a:p>
            <a:pPr marL="2624614" lvl="3" indent="-656154" algn="l"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Posebni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deo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ugovora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(Special Conditions)</a:t>
            </a:r>
          </a:p>
          <a:p>
            <a:pPr marL="2624614" lvl="3" indent="-656154" algn="l"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Forme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izveštaja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(Financial, Progress, Interim i Final Report) </a:t>
            </a:r>
          </a:p>
          <a:p>
            <a:pPr marL="2624614" lvl="3" indent="-656154" algn="l"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Ostalo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: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aneksi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PRAG-a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za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bespovratna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sredstva</a:t>
            </a:r>
            <a:endParaRPr lang="en-US" sz="2700" spc="25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17514"/>
            <a:ext cx="2375765" cy="2761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86113" y="2862356"/>
            <a:ext cx="1191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TEMATSKI PROPRITETI</a:t>
            </a:r>
            <a:r>
              <a:rPr lang="sr-Latn-RS" sz="2800" b="1" dirty="0" smtClean="0"/>
              <a:t> I </a:t>
            </a:r>
            <a:r>
              <a:rPr lang="en-US" sz="2800" b="1" dirty="0" smtClean="0"/>
              <a:t>DOSTUPNA EU SREDSTVA</a:t>
            </a:r>
            <a:r>
              <a:rPr lang="sr-Latn-RS" sz="2800" b="1" dirty="0" smtClean="0"/>
              <a:t> NA NIVOU PROGRAMA</a:t>
            </a:r>
            <a:endParaRPr lang="en-US" sz="2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214813" y="3924300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TP1 </a:t>
            </a:r>
            <a:r>
              <a:rPr lang="en-US" sz="2800" dirty="0" smtClean="0"/>
              <a:t>U</a:t>
            </a:r>
            <a:r>
              <a:rPr lang="sr-Latn-RS" sz="2800" dirty="0" smtClean="0"/>
              <a:t>l</a:t>
            </a:r>
            <a:r>
              <a:rPr lang="en-US" sz="2800" dirty="0" err="1" smtClean="0"/>
              <a:t>aganje</a:t>
            </a:r>
            <a:r>
              <a:rPr lang="en-US" sz="2800" dirty="0" smtClean="0"/>
              <a:t> u </a:t>
            </a:r>
            <a:r>
              <a:rPr lang="en-US" sz="2800" dirty="0" err="1" smtClean="0"/>
              <a:t>mlade</a:t>
            </a:r>
            <a:r>
              <a:rPr lang="en-US" sz="2800" dirty="0" smtClean="0"/>
              <a:t>, </a:t>
            </a:r>
            <a:r>
              <a:rPr lang="sr-Latn-RS" sz="2800" dirty="0" smtClean="0"/>
              <a:t>obrazovanje i veštine </a:t>
            </a:r>
            <a:endParaRPr lang="en-US" sz="2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2192000" y="39243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800" dirty="0" smtClean="0"/>
              <a:t>5,6 miliona €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229101" y="4638165"/>
            <a:ext cx="6805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TP2 Podsticanje turizma i kulturnog i prirodnog nasleđa 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2192000" y="5069052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800" dirty="0"/>
              <a:t>7</a:t>
            </a:r>
            <a:r>
              <a:rPr lang="sr-Latn-RS" sz="2800" dirty="0" smtClean="0"/>
              <a:t> miliona €</a:t>
            </a:r>
            <a:endParaRPr lang="en-US" sz="2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257675" y="6587988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Sopstveno učešće korisnika sredstava</a:t>
            </a:r>
            <a:endParaRPr lang="en-US" sz="2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2192000" y="658798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800" dirty="0" smtClean="0"/>
              <a:t>15%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011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6786427" y="1643689"/>
            <a:ext cx="7008383" cy="6999622"/>
          </a:xfrm>
          <a:custGeom>
            <a:avLst/>
            <a:gdLst/>
            <a:ahLst/>
            <a:cxnLst/>
            <a:rect l="l" t="t" r="r" b="b"/>
            <a:pathLst>
              <a:path w="7008383" h="6999622">
                <a:moveTo>
                  <a:pt x="0" y="0"/>
                </a:moveTo>
                <a:lnTo>
                  <a:pt x="7008383" y="0"/>
                </a:lnTo>
                <a:lnTo>
                  <a:pt x="7008383" y="6999622"/>
                </a:lnTo>
                <a:lnTo>
                  <a:pt x="0" y="69996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21487" y="3281764"/>
            <a:ext cx="4663736" cy="73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3600" b="1" spc="50" dirty="0" err="1">
                <a:solidFill>
                  <a:srgbClr val="000000"/>
                </a:solidFill>
                <a:latin typeface="Sitka Banner" pitchFamily="2" charset="0"/>
              </a:rPr>
              <a:t>Kako</a:t>
            </a:r>
            <a:r>
              <a:rPr lang="en-US" sz="3600" b="1" spc="50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50" dirty="0" err="1">
                <a:solidFill>
                  <a:srgbClr val="000000"/>
                </a:solidFill>
                <a:latin typeface="Sitka Banner" pitchFamily="2" charset="0"/>
              </a:rPr>
              <a:t>konkurisati</a:t>
            </a:r>
            <a:r>
              <a:rPr lang="en-US" sz="3600" b="1" spc="50" dirty="0">
                <a:solidFill>
                  <a:srgbClr val="000000"/>
                </a:solidFill>
                <a:latin typeface="Sitka Banner" pitchFamily="2" charset="0"/>
              </a:rPr>
              <a:t>?</a:t>
            </a:r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05890" y="2114661"/>
            <a:ext cx="1547622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LOGIČKI OKVIR KAO PRISTUP PLANIRANJU I UPRAVLJANJU PROJEKTIMA</a:t>
            </a:r>
          </a:p>
        </p:txBody>
      </p:sp>
      <p:sp>
        <p:nvSpPr>
          <p:cNvPr id="5" name="Freeform 5"/>
          <p:cNvSpPr/>
          <p:nvPr/>
        </p:nvSpPr>
        <p:spPr>
          <a:xfrm>
            <a:off x="5123760" y="3017537"/>
            <a:ext cx="7530990" cy="4050000"/>
          </a:xfrm>
          <a:custGeom>
            <a:avLst/>
            <a:gdLst/>
            <a:ahLst/>
            <a:cxnLst/>
            <a:rect l="l" t="t" r="r" b="b"/>
            <a:pathLst>
              <a:path w="7530990" h="4050000">
                <a:moveTo>
                  <a:pt x="0" y="0"/>
                </a:moveTo>
                <a:lnTo>
                  <a:pt x="7530990" y="0"/>
                </a:lnTo>
                <a:lnTo>
                  <a:pt x="7530990" y="4050000"/>
                </a:lnTo>
                <a:lnTo>
                  <a:pt x="0" y="405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328076" y="7505966"/>
            <a:ext cx="13631848" cy="1660716"/>
            <a:chOff x="0" y="0"/>
            <a:chExt cx="18175798" cy="22142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175860" cy="2214245"/>
            </a:xfrm>
            <a:custGeom>
              <a:avLst/>
              <a:gdLst/>
              <a:ahLst/>
              <a:cxnLst/>
              <a:rect l="l" t="t" r="r" b="b"/>
              <a:pathLst>
                <a:path w="18175860" h="2214245">
                  <a:moveTo>
                    <a:pt x="0" y="369062"/>
                  </a:moveTo>
                  <a:cubicBezTo>
                    <a:pt x="0" y="165227"/>
                    <a:pt x="165227" y="0"/>
                    <a:pt x="369062" y="0"/>
                  </a:cubicBezTo>
                  <a:lnTo>
                    <a:pt x="17806797" y="0"/>
                  </a:lnTo>
                  <a:cubicBezTo>
                    <a:pt x="18010632" y="0"/>
                    <a:pt x="18175860" y="165227"/>
                    <a:pt x="18175860" y="369062"/>
                  </a:cubicBezTo>
                  <a:lnTo>
                    <a:pt x="18175860" y="1845183"/>
                  </a:lnTo>
                  <a:cubicBezTo>
                    <a:pt x="18175860" y="2049018"/>
                    <a:pt x="18010632" y="2214245"/>
                    <a:pt x="17806797" y="2214245"/>
                  </a:cubicBezTo>
                  <a:lnTo>
                    <a:pt x="369062" y="2214245"/>
                  </a:lnTo>
                  <a:cubicBezTo>
                    <a:pt x="165227" y="2214245"/>
                    <a:pt x="0" y="2049018"/>
                    <a:pt x="0" y="1845183"/>
                  </a:cubicBezTo>
                  <a:close/>
                </a:path>
              </a:pathLst>
            </a:custGeom>
            <a:solidFill>
              <a:srgbClr val="FFFF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486752" y="8012032"/>
            <a:ext cx="13381733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200" b="1" spc="25" dirty="0">
                <a:solidFill>
                  <a:srgbClr val="000000"/>
                </a:solidFill>
                <a:latin typeface="Sitka Banner" pitchFamily="2" charset="0"/>
              </a:rPr>
              <a:t>MATRICA LOGIČKOG OKVIRA</a:t>
            </a:r>
          </a:p>
          <a:p>
            <a:pPr algn="ctr">
              <a:lnSpc>
                <a:spcPts val="3240"/>
              </a:lnSpc>
            </a:pP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je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alat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za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planiranje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upravljanje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projektima</a:t>
            </a:r>
            <a:endParaRPr lang="en-US" sz="3200" spc="25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4300" y="1500586"/>
            <a:ext cx="15933420" cy="599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ANALIZA PROBLEMA</a:t>
            </a:r>
          </a:p>
          <a:p>
            <a:pPr marL="1187768" lvl="2" indent="-457200" algn="l">
              <a:lnSpc>
                <a:spcPts val="4860"/>
              </a:lnSpc>
              <a:buFont typeface="Arial" panose="020B0604020202020204" pitchFamily="34" charset="0"/>
              <a:buChar char="•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Identifikovati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negativne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aspekte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postojeće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situacije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uspostaviti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uzročno-posledične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odnose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među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njima</a:t>
            </a:r>
            <a:endParaRPr lang="en-US" sz="27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187768" lvl="2" indent="-457200" algn="l">
              <a:lnSpc>
                <a:spcPts val="4860"/>
              </a:lnSpc>
              <a:buFont typeface="Arial" panose="020B0604020202020204" pitchFamily="34" charset="0"/>
              <a:buChar char="•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Analizirati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situaciju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s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obe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strane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granice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u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celini</a:t>
            </a:r>
            <a:endParaRPr lang="en-US" sz="27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187768" lvl="2" indent="-457200" algn="l">
              <a:lnSpc>
                <a:spcPts val="4860"/>
              </a:lnSpc>
              <a:buFont typeface="Arial" panose="020B0604020202020204" pitchFamily="34" charset="0"/>
              <a:buChar char="•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Postići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konsenzus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među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ključnim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zainteresovanim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stranama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: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projektnim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partnerima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,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ciljnom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grupom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krajnjim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korisnicima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</a:p>
          <a:p>
            <a:pPr marL="1187768" lvl="2" indent="-457200" algn="l">
              <a:lnSpc>
                <a:spcPts val="4860"/>
              </a:lnSpc>
              <a:buFont typeface="Arial" panose="020B0604020202020204" pitchFamily="34" charset="0"/>
              <a:buChar char="•"/>
            </a:pPr>
            <a:r>
              <a:rPr lang="en-US" sz="2700" b="1" spc="25" dirty="0">
                <a:solidFill>
                  <a:srgbClr val="000000"/>
                </a:solidFill>
                <a:latin typeface="Sitka Banner" pitchFamily="2" charset="0"/>
              </a:rPr>
              <a:t>3 faze:</a:t>
            </a:r>
          </a:p>
          <a:p>
            <a:pPr marL="1779152" lvl="3" indent="-514350" algn="l">
              <a:lnSpc>
                <a:spcPts val="4860"/>
              </a:lnSpc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Definisati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okvir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predmet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analize</a:t>
            </a:r>
            <a:endParaRPr lang="en-US" sz="27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779152" lvl="3" indent="-514350" algn="l">
              <a:lnSpc>
                <a:spcPts val="4860"/>
              </a:lnSpc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Identifikacija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ključnih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problema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s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kojima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se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suočavaju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ciljna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grupa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korisnici</a:t>
            </a:r>
            <a:endParaRPr lang="en-US" sz="27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779152" lvl="3" indent="-514350" algn="l">
              <a:lnSpc>
                <a:spcPts val="4860"/>
              </a:lnSpc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Vizuelizacija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problema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njihovih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uslovnih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odnosa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u “</a:t>
            </a:r>
            <a:r>
              <a:rPr lang="en-US" sz="2700" b="1" spc="25" dirty="0" err="1">
                <a:solidFill>
                  <a:srgbClr val="000000"/>
                </a:solidFill>
                <a:latin typeface="Sitka Banner" pitchFamily="2" charset="0"/>
              </a:rPr>
              <a:t>stablu</a:t>
            </a:r>
            <a:r>
              <a:rPr lang="en-US" sz="27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b="1" spc="25" dirty="0" err="1">
                <a:solidFill>
                  <a:srgbClr val="000000"/>
                </a:solidFill>
                <a:latin typeface="Sitka Banner" pitchFamily="2" charset="0"/>
              </a:rPr>
              <a:t>problema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”</a:t>
            </a:r>
          </a:p>
        </p:txBody>
      </p:sp>
      <p:sp>
        <p:nvSpPr>
          <p:cNvPr id="4" name="Freeform 4"/>
          <p:cNvSpPr/>
          <p:nvPr/>
        </p:nvSpPr>
        <p:spPr>
          <a:xfrm>
            <a:off x="13639800" y="6210300"/>
            <a:ext cx="4533900" cy="4078754"/>
          </a:xfrm>
          <a:custGeom>
            <a:avLst/>
            <a:gdLst/>
            <a:ahLst/>
            <a:cxnLst/>
            <a:rect l="l" t="t" r="r" b="b"/>
            <a:pathLst>
              <a:path w="5729468" h="4114800">
                <a:moveTo>
                  <a:pt x="0" y="0"/>
                </a:moveTo>
                <a:lnTo>
                  <a:pt x="5729468" y="0"/>
                </a:lnTo>
                <a:lnTo>
                  <a:pt x="57294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3695495" y="2668115"/>
            <a:ext cx="4318969" cy="4114800"/>
          </a:xfrm>
          <a:custGeom>
            <a:avLst/>
            <a:gdLst/>
            <a:ahLst/>
            <a:cxnLst/>
            <a:rect l="l" t="t" r="r" b="b"/>
            <a:pathLst>
              <a:path w="4318969" h="4114800">
                <a:moveTo>
                  <a:pt x="0" y="0"/>
                </a:moveTo>
                <a:lnTo>
                  <a:pt x="4318969" y="0"/>
                </a:lnTo>
                <a:lnTo>
                  <a:pt x="43189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0" y="1685709"/>
            <a:ext cx="741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dirty="0">
                <a:latin typeface="Sitka Banner" pitchFamily="2" charset="0"/>
              </a:rPr>
              <a:t>STABLO PROBLEMA</a:t>
            </a:r>
            <a:r>
              <a:rPr lang="en-US" sz="3600" b="1" dirty="0">
                <a:latin typeface="Sitka Banner" pitchFamily="2" charset="0"/>
              </a:rPr>
              <a:t> (PRIMER)</a:t>
            </a:r>
            <a:endParaRPr lang="pl-PL" sz="3600" b="1" dirty="0">
              <a:latin typeface="Sitka Bann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536" y="2668115"/>
            <a:ext cx="13228470" cy="747897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en-US" sz="3200" dirty="0">
                <a:latin typeface="Sitka Banner" pitchFamily="2" charset="0"/>
              </a:rPr>
              <a:t>Nema reciklaže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en-US" sz="3200" dirty="0">
                <a:latin typeface="Sitka Banner" pitchFamily="2" charset="0"/>
              </a:rPr>
              <a:t>Mogućnost širenja zaraze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en-US" sz="3200" dirty="0">
                <a:latin typeface="Sitka Banner" pitchFamily="2" charset="0"/>
              </a:rPr>
              <a:t>Reka nije za kupanje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en-US" sz="3200" dirty="0">
                <a:latin typeface="Sitka Banner" pitchFamily="2" charset="0"/>
              </a:rPr>
              <a:t>Ugrožena flora i fauna u reci i oko nje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en-US" sz="3200" dirty="0">
                <a:latin typeface="Sitka Banner" pitchFamily="2" charset="0"/>
              </a:rPr>
              <a:t>Baca se otpad u reku i oko nje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en-US" sz="3200" dirty="0">
                <a:latin typeface="Sitka Banner" pitchFamily="2" charset="0"/>
              </a:rPr>
              <a:t>Smeće se ne odvozi redovno na celoj teritoriji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en-US" sz="3200" dirty="0">
                <a:latin typeface="Sitka Banner" pitchFamily="2" charset="0"/>
              </a:rPr>
              <a:t>Nedovoljno razvijena svest građana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en-US" sz="3200" dirty="0">
                <a:latin typeface="Sitka Banner" pitchFamily="2" charset="0"/>
              </a:rPr>
              <a:t>Nedovoljan broj kontejnera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en-US" sz="3200" dirty="0">
                <a:latin typeface="Sitka Banner" pitchFamily="2" charset="0"/>
              </a:rPr>
              <a:t>Nedovoljno iskorišten ekonomski potencijal oblasti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en-US" sz="3200" dirty="0">
                <a:latin typeface="Sitka Banner" pitchFamily="2" charset="0"/>
              </a:rPr>
              <a:t>Manje turista dolazi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en-US" sz="3200" dirty="0">
                <a:latin typeface="Sitka Banner" pitchFamily="2" charset="0"/>
              </a:rPr>
              <a:t>Prljava reka i njena obala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en-US" sz="3200" dirty="0">
                <a:latin typeface="Sitka Banner" pitchFamily="2" charset="0"/>
              </a:rPr>
              <a:t>Neprijatni mirisi uz reku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en-US" sz="3200" dirty="0">
                <a:latin typeface="Sitka Banner" pitchFamily="2" charset="0"/>
              </a:rPr>
              <a:t>Nedovoljan broj kamiona – đubretara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en-US" sz="3200" dirty="0">
                <a:latin typeface="Sitka Banner" pitchFamily="2" charset="0"/>
              </a:rPr>
              <a:t>Neprečišćene otpadne reke idu u vodu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114300" y="0"/>
            <a:ext cx="4887468" cy="1424739"/>
          </a:xfrm>
          <a:custGeom>
            <a:avLst/>
            <a:gdLst/>
            <a:ahLst/>
            <a:cxnLst/>
            <a:rect l="l" t="t" r="r" b="b"/>
            <a:pathLst>
              <a:path w="4887468" h="1424739">
                <a:moveTo>
                  <a:pt x="0" y="0"/>
                </a:moveTo>
                <a:lnTo>
                  <a:pt x="4887468" y="0"/>
                </a:lnTo>
                <a:lnTo>
                  <a:pt x="4887468" y="1424739"/>
                </a:lnTo>
                <a:lnTo>
                  <a:pt x="0" y="142473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75256" cy="10287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814900" y="6552275"/>
            <a:ext cx="3375788" cy="3127439"/>
          </a:xfrm>
          <a:custGeom>
            <a:avLst/>
            <a:gdLst/>
            <a:ahLst/>
            <a:cxnLst/>
            <a:rect l="l" t="t" r="r" b="b"/>
            <a:pathLst>
              <a:path w="4441555" h="4114800">
                <a:moveTo>
                  <a:pt x="0" y="0"/>
                </a:moveTo>
                <a:lnTo>
                  <a:pt x="4441555" y="0"/>
                </a:lnTo>
                <a:lnTo>
                  <a:pt x="44415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79864" y="787215"/>
            <a:ext cx="2780578" cy="3127439"/>
          </a:xfrm>
          <a:custGeom>
            <a:avLst/>
            <a:gdLst/>
            <a:ahLst/>
            <a:cxnLst/>
            <a:rect l="l" t="t" r="r" b="b"/>
            <a:pathLst>
              <a:path w="3658431" h="4114800">
                <a:moveTo>
                  <a:pt x="0" y="0"/>
                </a:moveTo>
                <a:lnTo>
                  <a:pt x="3658431" y="0"/>
                </a:lnTo>
                <a:lnTo>
                  <a:pt x="36584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4305300"/>
            <a:ext cx="18288000" cy="193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9823" rtl="0" eaLnBrk="1" fontAlgn="auto" latinLnBrk="0" hangingPunct="1">
              <a:lnSpc>
                <a:spcPts val="3259"/>
              </a:lnSpc>
              <a:spcBef>
                <a:spcPts val="0"/>
              </a:spcBef>
              <a:spcAft>
                <a:spcPts val="55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CILJ RADIONICE</a:t>
            </a:r>
          </a:p>
          <a:p>
            <a:pPr marL="0" marR="0" lvl="0" indent="0" algn="ctr" defTabSz="689823" rtl="0" eaLnBrk="1" fontAlgn="auto" latinLnBrk="0" hangingPunct="1">
              <a:lnSpc>
                <a:spcPts val="3259"/>
              </a:lnSpc>
              <a:spcBef>
                <a:spcPts val="0"/>
              </a:spcBef>
              <a:spcAft>
                <a:spcPts val="552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  <a:p>
            <a:pPr marL="0" marR="0" lvl="0" indent="0" algn="ctr" defTabSz="689823" rtl="0" eaLnBrk="1" fontAlgn="auto" latinLnBrk="0" hangingPunct="1">
              <a:lnSpc>
                <a:spcPts val="3259"/>
              </a:lnSpc>
              <a:spcBef>
                <a:spcPts val="0"/>
              </a:spcBef>
              <a:spcAft>
                <a:spcPts val="55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Upoznati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se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sa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osnovama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potrebnim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za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pripremu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predloga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projekta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za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poziv</a:t>
            </a:r>
            <a:endParaRPr kumimoji="0" lang="en-US" sz="3200" b="0" i="0" u="none" strike="noStrike" kern="1200" cap="none" spc="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  <a:p>
            <a:pPr marL="0" marR="0" lvl="0" indent="0" algn="ctr" defTabSz="689823" rtl="0" eaLnBrk="1" fontAlgn="auto" latinLnBrk="0" hangingPunct="1">
              <a:lnSpc>
                <a:spcPts val="3259"/>
              </a:lnSpc>
              <a:spcBef>
                <a:spcPts val="0"/>
              </a:spcBef>
              <a:spcAft>
                <a:spcPts val="55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Programa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prekogranične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saradnje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Srbija-Bosna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Hercegovina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2021-2027</a:t>
            </a:r>
            <a:endParaRPr kumimoji="0" lang="en-US" sz="3200" b="0" i="0" u="none" strike="noStrike" kern="1200" cap="none" spc="3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2"/>
          <p:cNvSpPr/>
          <p:nvPr/>
        </p:nvSpPr>
        <p:spPr>
          <a:xfrm>
            <a:off x="6518652" y="152400"/>
            <a:ext cx="4887468" cy="1424739"/>
          </a:xfrm>
          <a:custGeom>
            <a:avLst/>
            <a:gdLst/>
            <a:ahLst/>
            <a:cxnLst/>
            <a:rect l="l" t="t" r="r" b="b"/>
            <a:pathLst>
              <a:path w="4887468" h="1424739">
                <a:moveTo>
                  <a:pt x="0" y="0"/>
                </a:moveTo>
                <a:lnTo>
                  <a:pt x="4887468" y="0"/>
                </a:lnTo>
                <a:lnTo>
                  <a:pt x="4887468" y="1424739"/>
                </a:lnTo>
                <a:lnTo>
                  <a:pt x="0" y="142473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202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62600" y="266700"/>
            <a:ext cx="7239000" cy="1700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AutoShape 14"/>
          <p:cNvCxnSpPr>
            <a:cxnSpLocks noChangeShapeType="1"/>
          </p:cNvCxnSpPr>
          <p:nvPr/>
        </p:nvCxnSpPr>
        <p:spPr bwMode="auto">
          <a:xfrm flipV="1">
            <a:off x="13123074" y="4960729"/>
            <a:ext cx="0" cy="3877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8"/>
          <p:cNvCxnSpPr>
            <a:cxnSpLocks noChangeShapeType="1"/>
          </p:cNvCxnSpPr>
          <p:nvPr/>
        </p:nvCxnSpPr>
        <p:spPr bwMode="auto">
          <a:xfrm flipH="1" flipV="1">
            <a:off x="13214866" y="6170478"/>
            <a:ext cx="17651" cy="3456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23"/>
          <p:cNvCxnSpPr>
            <a:cxnSpLocks noChangeShapeType="1"/>
          </p:cNvCxnSpPr>
          <p:nvPr/>
        </p:nvCxnSpPr>
        <p:spPr bwMode="auto">
          <a:xfrm flipV="1">
            <a:off x="1737291" y="7116564"/>
            <a:ext cx="0" cy="5716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AutoShape 41"/>
          <p:cNvSpPr>
            <a:spLocks noChangeArrowheads="1"/>
          </p:cNvSpPr>
          <p:nvPr/>
        </p:nvSpPr>
        <p:spPr bwMode="auto">
          <a:xfrm>
            <a:off x="6019758" y="1052309"/>
            <a:ext cx="4441338" cy="73559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 dirty="0">
                <a:latin typeface="Sitka Banner" pitchFamily="2" charset="0"/>
              </a:rPr>
              <a:t>Nedovoljno iskorišten ekonomski potencijal oblasti</a:t>
            </a:r>
            <a:endParaRPr lang="hr-HR" altLang="en-US" sz="2700" b="1" dirty="0">
              <a:latin typeface="Sitka Banner" pitchFamily="2" charset="0"/>
            </a:endParaRP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>
            <a:off x="1991485" y="2113609"/>
            <a:ext cx="5429871" cy="73559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 dirty="0">
                <a:latin typeface="Sitka Banner" pitchFamily="2" charset="0"/>
              </a:rPr>
              <a:t>Manji prihodi od poljoprivrede</a:t>
            </a:r>
            <a:endParaRPr lang="hr-HR" altLang="en-US" sz="2700" b="1" dirty="0">
              <a:latin typeface="Sitka Banner" pitchFamily="2" charset="0"/>
            </a:endParaRP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7873257" y="2113609"/>
            <a:ext cx="5323956" cy="73559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 dirty="0">
                <a:latin typeface="Sitka Banner" pitchFamily="2" charset="0"/>
              </a:rPr>
              <a:t>Manje turista dolazi</a:t>
            </a:r>
            <a:endParaRPr lang="hr-HR" altLang="en-US" sz="2700" b="1" dirty="0">
              <a:latin typeface="Sitka Banner" pitchFamily="2" charset="0"/>
            </a:endParaRPr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auto">
          <a:xfrm>
            <a:off x="1200659" y="3192634"/>
            <a:ext cx="2697283" cy="73338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 dirty="0">
                <a:latin typeface="Sitka Banner" pitchFamily="2" charset="0"/>
              </a:rPr>
              <a:t>Problem navodnjavanja</a:t>
            </a:r>
            <a:endParaRPr lang="hr-HR" altLang="en-US" sz="2700" b="1" dirty="0">
              <a:latin typeface="Sitka Banner" pitchFamily="2" charset="0"/>
            </a:endParaRPr>
          </a:p>
        </p:txBody>
      </p:sp>
      <p:sp>
        <p:nvSpPr>
          <p:cNvPr id="15" name="AutoShape 37"/>
          <p:cNvSpPr>
            <a:spLocks noChangeArrowheads="1"/>
          </p:cNvSpPr>
          <p:nvPr/>
        </p:nvSpPr>
        <p:spPr bwMode="auto">
          <a:xfrm>
            <a:off x="4833519" y="3192634"/>
            <a:ext cx="3505761" cy="73338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 dirty="0">
                <a:latin typeface="Sitka Banner" pitchFamily="2" charset="0"/>
              </a:rPr>
              <a:t>Mogućnost širenja zaraze</a:t>
            </a:r>
            <a:endParaRPr lang="hr-HR" altLang="en-US" sz="2700" b="1" dirty="0">
              <a:latin typeface="Sitka Banner" pitchFamily="2" charset="0"/>
            </a:endParaRP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auto">
          <a:xfrm>
            <a:off x="8611127" y="3192634"/>
            <a:ext cx="2068858" cy="73338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 dirty="0">
                <a:latin typeface="Sitka Banner" pitchFamily="2" charset="0"/>
              </a:rPr>
              <a:t>Neprijatni mirisi uz reku</a:t>
            </a:r>
            <a:endParaRPr lang="hr-HR" altLang="en-US" sz="2700" b="1" dirty="0">
              <a:latin typeface="Sitka Banner" pitchFamily="2" charset="0"/>
            </a:endParaRPr>
          </a:p>
        </p:txBody>
      </p:sp>
      <p:sp>
        <p:nvSpPr>
          <p:cNvPr id="17" name="AutoShape 35"/>
          <p:cNvSpPr>
            <a:spLocks noChangeArrowheads="1"/>
          </p:cNvSpPr>
          <p:nvPr/>
        </p:nvSpPr>
        <p:spPr bwMode="auto">
          <a:xfrm>
            <a:off x="10948301" y="3192634"/>
            <a:ext cx="2697283" cy="73338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 dirty="0">
                <a:latin typeface="Sitka Banner" pitchFamily="2" charset="0"/>
              </a:rPr>
              <a:t>Reka nije za kupanje</a:t>
            </a:r>
            <a:endParaRPr lang="hr-HR" altLang="en-US" sz="2700" b="1" dirty="0">
              <a:latin typeface="Sitka Banner" pitchFamily="2" charset="0"/>
            </a:endParaRPr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auto">
          <a:xfrm>
            <a:off x="14436411" y="3185988"/>
            <a:ext cx="2700812" cy="73559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 dirty="0">
                <a:latin typeface="Sitka Banner" pitchFamily="2" charset="0"/>
              </a:rPr>
              <a:t>Ugrožena flora i fauna u reci i oko nje</a:t>
            </a:r>
            <a:endParaRPr lang="hr-HR" altLang="en-US" sz="2700" b="1" dirty="0">
              <a:latin typeface="Sitka Banner" pitchFamily="2" charset="0"/>
            </a:endParaRP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2927062" y="4222916"/>
            <a:ext cx="12444924" cy="73559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>
                <a:latin typeface="Sitka Banner" pitchFamily="2" charset="0"/>
              </a:rPr>
              <a:t>Prljava reka i njena obala</a:t>
            </a:r>
            <a:endParaRPr lang="hr-HR" altLang="en-US" sz="2700" b="1" dirty="0">
              <a:latin typeface="Sitka Banner" pitchFamily="2" charset="0"/>
            </a:endParaRP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1038257" y="5348469"/>
            <a:ext cx="5846467" cy="73559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 dirty="0">
                <a:latin typeface="Sitka Banner" pitchFamily="2" charset="0"/>
              </a:rPr>
              <a:t>Baca se otpad u reku i oko nje</a:t>
            </a:r>
            <a:endParaRPr lang="hr-HR" altLang="en-US" sz="2700" b="1" dirty="0">
              <a:latin typeface="Sitka Banner" pitchFamily="2" charset="0"/>
            </a:endParaRPr>
          </a:p>
        </p:txBody>
      </p:sp>
      <p:sp>
        <p:nvSpPr>
          <p:cNvPr id="21" name="AutoShape 31"/>
          <p:cNvSpPr>
            <a:spLocks noChangeArrowheads="1"/>
          </p:cNvSpPr>
          <p:nvPr/>
        </p:nvSpPr>
        <p:spPr bwMode="auto">
          <a:xfrm>
            <a:off x="911160" y="6380965"/>
            <a:ext cx="3470458" cy="73559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 dirty="0">
                <a:latin typeface="Sitka Banner" pitchFamily="2" charset="0"/>
              </a:rPr>
              <a:t>Smeće se ne odvozi redovno na </a:t>
            </a:r>
            <a:r>
              <a:rPr lang="hr-HR" altLang="en-US" sz="1650" b="1" dirty="0" err="1">
                <a:latin typeface="Sitka Banner" pitchFamily="2" charset="0"/>
              </a:rPr>
              <a:t>celoj</a:t>
            </a:r>
            <a:r>
              <a:rPr lang="hr-HR" altLang="en-US" sz="1650" b="1" dirty="0">
                <a:latin typeface="Sitka Banner" pitchFamily="2" charset="0"/>
              </a:rPr>
              <a:t> teritoriji</a:t>
            </a:r>
            <a:endParaRPr lang="hr-HR" altLang="en-US" sz="2700" b="1" dirty="0">
              <a:latin typeface="Sitka Banner" pitchFamily="2" charset="0"/>
            </a:endParaRP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6800379" y="7696176"/>
            <a:ext cx="2697283" cy="73559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 dirty="0">
                <a:latin typeface="Sitka Banner" pitchFamily="2" charset="0"/>
              </a:rPr>
              <a:t>Nedovoljno razvijena svest građana</a:t>
            </a:r>
            <a:endParaRPr lang="hr-HR" altLang="en-US" sz="2700" b="1" dirty="0">
              <a:latin typeface="Sitka Banner" pitchFamily="2" charset="0"/>
            </a:endParaRP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678148" y="7577420"/>
            <a:ext cx="2301870" cy="60265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>
                <a:latin typeface="Calibri" panose="020F0502020204030204" pitchFamily="34" charset="0"/>
              </a:rPr>
              <a:t>Nedovoljan broj kontejnera</a:t>
            </a:r>
            <a:endParaRPr lang="hr-HR" altLang="en-US" sz="2700" b="1">
              <a:latin typeface="Calibri" panose="020F0502020204030204" pitchFamily="34" charset="0"/>
            </a:endParaRPr>
          </a:p>
        </p:txBody>
      </p:sp>
      <p:sp>
        <p:nvSpPr>
          <p:cNvPr id="24" name="AutoShape 28"/>
          <p:cNvSpPr>
            <a:spLocks noChangeArrowheads="1"/>
          </p:cNvSpPr>
          <p:nvPr/>
        </p:nvSpPr>
        <p:spPr bwMode="auto">
          <a:xfrm>
            <a:off x="3265988" y="7690418"/>
            <a:ext cx="3166835" cy="48966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>
                <a:latin typeface="Calibri" panose="020F0502020204030204" pitchFamily="34" charset="0"/>
              </a:rPr>
              <a:t>Nedovoljan broj kamiona - đubretara</a:t>
            </a:r>
            <a:endParaRPr lang="hr-HR" altLang="en-US" sz="2700" b="1">
              <a:latin typeface="Calibri" panose="020F0502020204030204" pitchFamily="34" charset="0"/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8611127" y="5339606"/>
            <a:ext cx="2697283" cy="73338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 dirty="0">
                <a:latin typeface="Sitka Banner" pitchFamily="2" charset="0"/>
              </a:rPr>
              <a:t>Nema reciklaže</a:t>
            </a:r>
            <a:endParaRPr lang="hr-HR" altLang="en-US" sz="2700" b="1" dirty="0">
              <a:latin typeface="Sitka Banner" pitchFamily="2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11435507" y="5266489"/>
            <a:ext cx="3128001" cy="9039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 dirty="0">
                <a:latin typeface="Sitka Banner" pitchFamily="2" charset="0"/>
              </a:rPr>
              <a:t>Postojeće deponije pozicionirane uz reku i nisu po standardima</a:t>
            </a:r>
            <a:endParaRPr lang="hr-HR" altLang="en-US" sz="2700" b="1" dirty="0">
              <a:latin typeface="Sitka Banner" pitchFamily="2" charset="0"/>
            </a:endParaRP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14690605" y="5339606"/>
            <a:ext cx="2697283" cy="73338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 dirty="0">
                <a:latin typeface="Sitka Banner" pitchFamily="2" charset="0"/>
              </a:rPr>
              <a:t>Neprečišćene otpadne </a:t>
            </a:r>
            <a:r>
              <a:rPr lang="hr-HR" altLang="en-US" sz="1650" b="1" dirty="0" err="1">
                <a:latin typeface="Sitka Banner" pitchFamily="2" charset="0"/>
              </a:rPr>
              <a:t>reke</a:t>
            </a:r>
            <a:r>
              <a:rPr lang="hr-HR" altLang="en-US" sz="1650" b="1" dirty="0">
                <a:latin typeface="Sitka Banner" pitchFamily="2" charset="0"/>
              </a:rPr>
              <a:t> idu u vodu</a:t>
            </a:r>
            <a:endParaRPr lang="hr-HR" altLang="en-US" sz="2700" b="1" dirty="0">
              <a:latin typeface="Sitka Banner" pitchFamily="2" charset="0"/>
            </a:endParaRPr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auto">
          <a:xfrm>
            <a:off x="10785900" y="6431925"/>
            <a:ext cx="4586086" cy="73559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b="1" dirty="0">
                <a:latin typeface="Sitka Banner" pitchFamily="2" charset="0"/>
              </a:rPr>
              <a:t>Nepostojanje prostorno-planske dokumentacije</a:t>
            </a:r>
            <a:endParaRPr lang="hr-HR" altLang="en-US" sz="2700" b="1" dirty="0">
              <a:latin typeface="Sitka Banner" pitchFamily="2" charset="0"/>
            </a:endParaRPr>
          </a:p>
        </p:txBody>
      </p:sp>
      <p:cxnSp>
        <p:nvCxnSpPr>
          <p:cNvPr id="29" name="AutoShape 22"/>
          <p:cNvCxnSpPr>
            <a:cxnSpLocks noChangeShapeType="1"/>
          </p:cNvCxnSpPr>
          <p:nvPr/>
        </p:nvCxnSpPr>
        <p:spPr bwMode="auto">
          <a:xfrm flipV="1">
            <a:off x="3897942" y="7103270"/>
            <a:ext cx="0" cy="5716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1"/>
          <p:cNvCxnSpPr>
            <a:cxnSpLocks noChangeShapeType="1"/>
          </p:cNvCxnSpPr>
          <p:nvPr/>
        </p:nvCxnSpPr>
        <p:spPr bwMode="auto">
          <a:xfrm flipV="1">
            <a:off x="3897942" y="6086283"/>
            <a:ext cx="0" cy="2946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0"/>
          <p:cNvCxnSpPr>
            <a:cxnSpLocks noChangeShapeType="1"/>
            <a:stCxn id="22" idx="0"/>
          </p:cNvCxnSpPr>
          <p:nvPr/>
        </p:nvCxnSpPr>
        <p:spPr bwMode="auto">
          <a:xfrm flipH="1" flipV="1">
            <a:off x="6432823" y="6086283"/>
            <a:ext cx="1716198" cy="16098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19"/>
          <p:cNvCxnSpPr>
            <a:cxnSpLocks noChangeShapeType="1"/>
          </p:cNvCxnSpPr>
          <p:nvPr/>
        </p:nvCxnSpPr>
        <p:spPr bwMode="auto">
          <a:xfrm flipV="1">
            <a:off x="11057745" y="6086283"/>
            <a:ext cx="0" cy="3456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17"/>
          <p:cNvCxnSpPr>
            <a:cxnSpLocks noChangeShapeType="1"/>
          </p:cNvCxnSpPr>
          <p:nvPr/>
        </p:nvCxnSpPr>
        <p:spPr bwMode="auto">
          <a:xfrm flipV="1">
            <a:off x="15103670" y="6086283"/>
            <a:ext cx="0" cy="3456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6"/>
          <p:cNvCxnSpPr>
            <a:cxnSpLocks noChangeShapeType="1"/>
          </p:cNvCxnSpPr>
          <p:nvPr/>
        </p:nvCxnSpPr>
        <p:spPr bwMode="auto">
          <a:xfrm flipV="1">
            <a:off x="3897942" y="4960729"/>
            <a:ext cx="0" cy="3877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5"/>
          <p:cNvCxnSpPr>
            <a:cxnSpLocks noChangeShapeType="1"/>
          </p:cNvCxnSpPr>
          <p:nvPr/>
        </p:nvCxnSpPr>
        <p:spPr bwMode="auto">
          <a:xfrm flipV="1">
            <a:off x="10030378" y="4960729"/>
            <a:ext cx="0" cy="3877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3"/>
          <p:cNvCxnSpPr>
            <a:cxnSpLocks noChangeShapeType="1"/>
          </p:cNvCxnSpPr>
          <p:nvPr/>
        </p:nvCxnSpPr>
        <p:spPr bwMode="auto">
          <a:xfrm flipV="1">
            <a:off x="15103670" y="4960729"/>
            <a:ext cx="0" cy="3877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2"/>
          <p:cNvCxnSpPr>
            <a:cxnSpLocks noChangeShapeType="1"/>
          </p:cNvCxnSpPr>
          <p:nvPr/>
        </p:nvCxnSpPr>
        <p:spPr bwMode="auto">
          <a:xfrm flipV="1">
            <a:off x="3664930" y="3928233"/>
            <a:ext cx="0" cy="2946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1"/>
          <p:cNvCxnSpPr>
            <a:cxnSpLocks noChangeShapeType="1"/>
          </p:cNvCxnSpPr>
          <p:nvPr/>
        </p:nvCxnSpPr>
        <p:spPr bwMode="auto">
          <a:xfrm flipV="1">
            <a:off x="6595225" y="3928233"/>
            <a:ext cx="0" cy="2946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0"/>
          <p:cNvCxnSpPr>
            <a:cxnSpLocks noChangeShapeType="1"/>
          </p:cNvCxnSpPr>
          <p:nvPr/>
        </p:nvCxnSpPr>
        <p:spPr bwMode="auto">
          <a:xfrm flipV="1">
            <a:off x="9726757" y="3928233"/>
            <a:ext cx="0" cy="2946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9"/>
          <p:cNvCxnSpPr>
            <a:cxnSpLocks noChangeShapeType="1"/>
          </p:cNvCxnSpPr>
          <p:nvPr/>
        </p:nvCxnSpPr>
        <p:spPr bwMode="auto">
          <a:xfrm flipV="1">
            <a:off x="12010973" y="3928233"/>
            <a:ext cx="0" cy="2946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8"/>
          <p:cNvCxnSpPr>
            <a:cxnSpLocks noChangeShapeType="1"/>
          </p:cNvCxnSpPr>
          <p:nvPr/>
        </p:nvCxnSpPr>
        <p:spPr bwMode="auto">
          <a:xfrm flipV="1">
            <a:off x="14690605" y="3928233"/>
            <a:ext cx="0" cy="2946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"/>
          <p:cNvCxnSpPr>
            <a:cxnSpLocks noChangeShapeType="1"/>
          </p:cNvCxnSpPr>
          <p:nvPr/>
        </p:nvCxnSpPr>
        <p:spPr bwMode="auto">
          <a:xfrm flipV="1">
            <a:off x="2566954" y="2889088"/>
            <a:ext cx="0" cy="2858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6"/>
          <p:cNvCxnSpPr>
            <a:cxnSpLocks noChangeShapeType="1"/>
          </p:cNvCxnSpPr>
          <p:nvPr/>
        </p:nvCxnSpPr>
        <p:spPr bwMode="auto">
          <a:xfrm flipV="1">
            <a:off x="5119486" y="2889088"/>
            <a:ext cx="0" cy="2858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5"/>
          <p:cNvCxnSpPr>
            <a:cxnSpLocks noChangeShapeType="1"/>
          </p:cNvCxnSpPr>
          <p:nvPr/>
        </p:nvCxnSpPr>
        <p:spPr bwMode="auto">
          <a:xfrm flipV="1">
            <a:off x="8176877" y="2889088"/>
            <a:ext cx="0" cy="2858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4"/>
          <p:cNvCxnSpPr>
            <a:cxnSpLocks noChangeShapeType="1"/>
          </p:cNvCxnSpPr>
          <p:nvPr/>
        </p:nvCxnSpPr>
        <p:spPr bwMode="auto">
          <a:xfrm flipV="1">
            <a:off x="9850323" y="2889088"/>
            <a:ext cx="0" cy="2858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3"/>
          <p:cNvCxnSpPr>
            <a:cxnSpLocks noChangeShapeType="1"/>
          </p:cNvCxnSpPr>
          <p:nvPr/>
        </p:nvCxnSpPr>
        <p:spPr bwMode="auto">
          <a:xfrm flipV="1">
            <a:off x="12279289" y="2889088"/>
            <a:ext cx="0" cy="2858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2"/>
          <p:cNvCxnSpPr>
            <a:cxnSpLocks noChangeShapeType="1"/>
          </p:cNvCxnSpPr>
          <p:nvPr/>
        </p:nvCxnSpPr>
        <p:spPr bwMode="auto">
          <a:xfrm flipV="1">
            <a:off x="7280137" y="1847729"/>
            <a:ext cx="0" cy="26587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"/>
          <p:cNvCxnSpPr>
            <a:cxnSpLocks noChangeShapeType="1"/>
          </p:cNvCxnSpPr>
          <p:nvPr/>
        </p:nvCxnSpPr>
        <p:spPr bwMode="auto">
          <a:xfrm flipV="1">
            <a:off x="8734692" y="1847729"/>
            <a:ext cx="0" cy="26587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Rectangle 61"/>
          <p:cNvSpPr>
            <a:spLocks noChangeArrowheads="1"/>
          </p:cNvSpPr>
          <p:nvPr/>
        </p:nvSpPr>
        <p:spPr bwMode="auto">
          <a:xfrm>
            <a:off x="533400" y="952500"/>
            <a:ext cx="53303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509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509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09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09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09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Calibri" panose="020F0502020204030204" pitchFamily="34" charset="0"/>
              </a:rPr>
              <a:t/>
            </a:r>
            <a:br>
              <a:rPr lang="en-US" altLang="en-US" sz="1350" b="1" dirty="0">
                <a:latin typeface="Calibri" panose="020F0502020204030204" pitchFamily="34" charset="0"/>
              </a:rPr>
            </a:br>
            <a:endParaRPr lang="en-US" altLang="en-US" sz="2700" b="1" dirty="0">
              <a:latin typeface="Calibri" panose="020F0502020204030204" pitchFamily="34" charset="0"/>
            </a:endParaRPr>
          </a:p>
          <a:p>
            <a:r>
              <a:rPr lang="en-US" altLang="en-US" sz="1650" b="1" dirty="0">
                <a:latin typeface="Calibri" panose="020F0502020204030204" pitchFamily="34" charset="0"/>
              </a:rPr>
              <a:t>	</a:t>
            </a:r>
            <a:endParaRPr lang="en-US" altLang="en-US" sz="1350" b="1" dirty="0">
              <a:latin typeface="Calibri" panose="020F0502020204030204" pitchFamily="34" charset="0"/>
            </a:endParaRPr>
          </a:p>
          <a:p>
            <a:endParaRPr lang="en-US" altLang="en-US" sz="2700" b="1" dirty="0">
              <a:latin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" y="8730006"/>
            <a:ext cx="18059400" cy="11787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Prilikom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pripreme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projektnog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predloga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analizom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problema</a:t>
            </a:r>
            <a:r>
              <a:rPr lang="sr-Latn-R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utvrđujemo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hijerarhiju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problema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kako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bi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utvrdili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njihovu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međusobnu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povezanost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i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identifikovali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onaj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na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koji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možemo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pozitivno</a:t>
            </a:r>
            <a:r>
              <a:rPr lang="en-US" sz="3200" b="1" dirty="0">
                <a:solidFill>
                  <a:schemeClr val="tx1"/>
                </a:solidFill>
                <a:latin typeface="Sitka Banner" pitchFamily="2" charset="0"/>
              </a:rPr>
              <a:t> da </a:t>
            </a:r>
            <a:r>
              <a:rPr lang="en-US" sz="3200" b="1" dirty="0" err="1">
                <a:solidFill>
                  <a:schemeClr val="tx1"/>
                </a:solidFill>
                <a:latin typeface="Sitka Banner" pitchFamily="2" charset="0"/>
              </a:rPr>
              <a:t>utičemo</a:t>
            </a:r>
            <a:endParaRPr lang="en-US" altLang="en-US" sz="3200" b="1" dirty="0">
              <a:solidFill>
                <a:schemeClr val="tx1"/>
              </a:solidFill>
              <a:latin typeface="Sitka Banner" pitchFamily="2" charset="0"/>
              <a:cs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EB9271-B914-4C56-A052-198501F414F0}"/>
              </a:ext>
            </a:extLst>
          </p:cNvPr>
          <p:cNvSpPr txBox="1"/>
          <p:nvPr/>
        </p:nvSpPr>
        <p:spPr>
          <a:xfrm>
            <a:off x="38100" y="290347"/>
            <a:ext cx="182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Sitka Banner" pitchFamily="2" charset="0"/>
              </a:rPr>
              <a:t>STABLO PROBLEMA (PRIMER)</a:t>
            </a:r>
          </a:p>
        </p:txBody>
      </p:sp>
    </p:spTree>
    <p:extLst>
      <p:ext uri="{BB962C8B-B14F-4D97-AF65-F5344CB8AC3E}">
        <p14:creationId xmlns:p14="http://schemas.microsoft.com/office/powerpoint/2010/main" val="22718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03863" y="5308746"/>
            <a:ext cx="6822243" cy="943898"/>
            <a:chOff x="0" y="0"/>
            <a:chExt cx="9096324" cy="12585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096375" cy="1258570"/>
            </a:xfrm>
            <a:custGeom>
              <a:avLst/>
              <a:gdLst/>
              <a:ahLst/>
              <a:cxnLst/>
              <a:rect l="l" t="t" r="r" b="b"/>
              <a:pathLst>
                <a:path w="9096375" h="1258570">
                  <a:moveTo>
                    <a:pt x="0" y="209804"/>
                  </a:moveTo>
                  <a:cubicBezTo>
                    <a:pt x="0" y="93853"/>
                    <a:pt x="93853" y="0"/>
                    <a:pt x="209804" y="0"/>
                  </a:cubicBezTo>
                  <a:lnTo>
                    <a:pt x="8886571" y="0"/>
                  </a:lnTo>
                  <a:cubicBezTo>
                    <a:pt x="9002395" y="0"/>
                    <a:pt x="9096375" y="93853"/>
                    <a:pt x="9096375" y="209804"/>
                  </a:cubicBezTo>
                  <a:lnTo>
                    <a:pt x="9096375" y="1048766"/>
                  </a:lnTo>
                  <a:cubicBezTo>
                    <a:pt x="9096375" y="1164590"/>
                    <a:pt x="9002522" y="1258570"/>
                    <a:pt x="8886571" y="1258570"/>
                  </a:cubicBezTo>
                  <a:lnTo>
                    <a:pt x="209804" y="1258570"/>
                  </a:lnTo>
                  <a:cubicBezTo>
                    <a:pt x="93853" y="1258570"/>
                    <a:pt x="0" y="1164590"/>
                    <a:pt x="0" y="1048766"/>
                  </a:cubicBezTo>
                  <a:close/>
                </a:path>
              </a:pathLst>
            </a:custGeom>
            <a:solidFill>
              <a:srgbClr val="344F8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9096324" cy="1268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 dirty="0">
                  <a:solidFill>
                    <a:srgbClr val="FFFFFF"/>
                  </a:solidFill>
                  <a:latin typeface="Sitka Banner" pitchFamily="2" charset="0"/>
                </a:rPr>
                <a:t>NEGATIVNO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061895" y="5308746"/>
            <a:ext cx="6822243" cy="943898"/>
            <a:chOff x="0" y="0"/>
            <a:chExt cx="9096324" cy="12585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096375" cy="1258570"/>
            </a:xfrm>
            <a:custGeom>
              <a:avLst/>
              <a:gdLst/>
              <a:ahLst/>
              <a:cxnLst/>
              <a:rect l="l" t="t" r="r" b="b"/>
              <a:pathLst>
                <a:path w="9096375" h="1258570">
                  <a:moveTo>
                    <a:pt x="0" y="209804"/>
                  </a:moveTo>
                  <a:cubicBezTo>
                    <a:pt x="0" y="93853"/>
                    <a:pt x="93853" y="0"/>
                    <a:pt x="209804" y="0"/>
                  </a:cubicBezTo>
                  <a:lnTo>
                    <a:pt x="8886571" y="0"/>
                  </a:lnTo>
                  <a:cubicBezTo>
                    <a:pt x="9002395" y="0"/>
                    <a:pt x="9096375" y="93853"/>
                    <a:pt x="9096375" y="209804"/>
                  </a:cubicBezTo>
                  <a:lnTo>
                    <a:pt x="9096375" y="1048766"/>
                  </a:lnTo>
                  <a:cubicBezTo>
                    <a:pt x="9096375" y="1164590"/>
                    <a:pt x="9002522" y="1258570"/>
                    <a:pt x="8886571" y="1258570"/>
                  </a:cubicBezTo>
                  <a:lnTo>
                    <a:pt x="209804" y="1258570"/>
                  </a:lnTo>
                  <a:cubicBezTo>
                    <a:pt x="93853" y="1258570"/>
                    <a:pt x="0" y="1164590"/>
                    <a:pt x="0" y="1048766"/>
                  </a:cubicBezTo>
                  <a:close/>
                </a:path>
              </a:pathLst>
            </a:custGeom>
            <a:solidFill>
              <a:srgbClr val="CA342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9096324" cy="1268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 dirty="0">
                  <a:solidFill>
                    <a:srgbClr val="FFFFFF"/>
                  </a:solidFill>
                  <a:latin typeface="Sitka Banner" pitchFamily="2" charset="0"/>
                </a:rPr>
                <a:t>POZITIVNO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573468" y="5515915"/>
            <a:ext cx="1107459" cy="529560"/>
            <a:chOff x="0" y="0"/>
            <a:chExt cx="1476612" cy="706080"/>
          </a:xfrm>
        </p:grpSpPr>
        <p:sp>
          <p:nvSpPr>
            <p:cNvPr id="10" name="Freeform 10"/>
            <p:cNvSpPr/>
            <p:nvPr/>
          </p:nvSpPr>
          <p:spPr>
            <a:xfrm>
              <a:off x="0" y="-2159"/>
              <a:ext cx="1468628" cy="710438"/>
            </a:xfrm>
            <a:custGeom>
              <a:avLst/>
              <a:gdLst/>
              <a:ahLst/>
              <a:cxnLst/>
              <a:rect l="l" t="t" r="r" b="b"/>
              <a:pathLst>
                <a:path w="1468628" h="710438">
                  <a:moveTo>
                    <a:pt x="28575" y="164338"/>
                  </a:moveTo>
                  <a:lnTo>
                    <a:pt x="1102614" y="164338"/>
                  </a:lnTo>
                  <a:lnTo>
                    <a:pt x="1102614" y="192913"/>
                  </a:lnTo>
                  <a:lnTo>
                    <a:pt x="1074039" y="192913"/>
                  </a:lnTo>
                  <a:lnTo>
                    <a:pt x="1074039" y="30734"/>
                  </a:lnTo>
                  <a:cubicBezTo>
                    <a:pt x="1074039" y="19304"/>
                    <a:pt x="1080897" y="8890"/>
                    <a:pt x="1091438" y="4445"/>
                  </a:cubicBezTo>
                  <a:cubicBezTo>
                    <a:pt x="1101979" y="0"/>
                    <a:pt x="1114171" y="2159"/>
                    <a:pt x="1122426" y="10160"/>
                  </a:cubicBezTo>
                  <a:lnTo>
                    <a:pt x="1459865" y="334645"/>
                  </a:lnTo>
                  <a:cubicBezTo>
                    <a:pt x="1465453" y="339979"/>
                    <a:pt x="1468628" y="347472"/>
                    <a:pt x="1468628" y="355219"/>
                  </a:cubicBezTo>
                  <a:cubicBezTo>
                    <a:pt x="1468628" y="362966"/>
                    <a:pt x="1465453" y="370459"/>
                    <a:pt x="1459865" y="375793"/>
                  </a:cubicBezTo>
                  <a:lnTo>
                    <a:pt x="1122426" y="700278"/>
                  </a:lnTo>
                  <a:cubicBezTo>
                    <a:pt x="1114171" y="708279"/>
                    <a:pt x="1101979" y="710438"/>
                    <a:pt x="1091438" y="705993"/>
                  </a:cubicBezTo>
                  <a:cubicBezTo>
                    <a:pt x="1080897" y="701548"/>
                    <a:pt x="1074039" y="691134"/>
                    <a:pt x="1074039" y="679704"/>
                  </a:cubicBezTo>
                  <a:lnTo>
                    <a:pt x="1074039" y="517398"/>
                  </a:lnTo>
                  <a:lnTo>
                    <a:pt x="1102614" y="517398"/>
                  </a:lnTo>
                  <a:lnTo>
                    <a:pt x="1102614" y="545973"/>
                  </a:lnTo>
                  <a:lnTo>
                    <a:pt x="28575" y="545973"/>
                  </a:lnTo>
                  <a:cubicBezTo>
                    <a:pt x="12827" y="545973"/>
                    <a:pt x="0" y="533273"/>
                    <a:pt x="0" y="517398"/>
                  </a:cubicBezTo>
                  <a:lnTo>
                    <a:pt x="0" y="192913"/>
                  </a:lnTo>
                  <a:cubicBezTo>
                    <a:pt x="0" y="177165"/>
                    <a:pt x="12827" y="164338"/>
                    <a:pt x="28575" y="164338"/>
                  </a:cubicBezTo>
                  <a:moveTo>
                    <a:pt x="28575" y="221488"/>
                  </a:moveTo>
                  <a:lnTo>
                    <a:pt x="28575" y="192913"/>
                  </a:lnTo>
                  <a:lnTo>
                    <a:pt x="57150" y="192913"/>
                  </a:lnTo>
                  <a:lnTo>
                    <a:pt x="57150" y="517398"/>
                  </a:lnTo>
                  <a:lnTo>
                    <a:pt x="28575" y="517398"/>
                  </a:lnTo>
                  <a:lnTo>
                    <a:pt x="28575" y="488823"/>
                  </a:lnTo>
                  <a:lnTo>
                    <a:pt x="1102614" y="488823"/>
                  </a:lnTo>
                  <a:cubicBezTo>
                    <a:pt x="1118362" y="488823"/>
                    <a:pt x="1131189" y="501650"/>
                    <a:pt x="1131189" y="517398"/>
                  </a:cubicBezTo>
                  <a:lnTo>
                    <a:pt x="1131189" y="679704"/>
                  </a:lnTo>
                  <a:lnTo>
                    <a:pt x="1102614" y="679704"/>
                  </a:lnTo>
                  <a:lnTo>
                    <a:pt x="1082802" y="659130"/>
                  </a:lnTo>
                  <a:lnTo>
                    <a:pt x="1420241" y="334645"/>
                  </a:lnTo>
                  <a:lnTo>
                    <a:pt x="1440053" y="355219"/>
                  </a:lnTo>
                  <a:lnTo>
                    <a:pt x="1420241" y="375793"/>
                  </a:lnTo>
                  <a:lnTo>
                    <a:pt x="1082802" y="51308"/>
                  </a:lnTo>
                  <a:lnTo>
                    <a:pt x="1102614" y="30734"/>
                  </a:lnTo>
                  <a:lnTo>
                    <a:pt x="1131189" y="30734"/>
                  </a:lnTo>
                  <a:lnTo>
                    <a:pt x="1131189" y="192913"/>
                  </a:lnTo>
                  <a:cubicBezTo>
                    <a:pt x="1131189" y="208661"/>
                    <a:pt x="1118362" y="221488"/>
                    <a:pt x="1102614" y="221488"/>
                  </a:cubicBezTo>
                  <a:lnTo>
                    <a:pt x="28575" y="22148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403863" y="6637032"/>
            <a:ext cx="6822243" cy="943898"/>
            <a:chOff x="0" y="0"/>
            <a:chExt cx="9096324" cy="12585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096375" cy="1258570"/>
            </a:xfrm>
            <a:custGeom>
              <a:avLst/>
              <a:gdLst/>
              <a:ahLst/>
              <a:cxnLst/>
              <a:rect l="l" t="t" r="r" b="b"/>
              <a:pathLst>
                <a:path w="9096375" h="1258570">
                  <a:moveTo>
                    <a:pt x="0" y="209804"/>
                  </a:moveTo>
                  <a:cubicBezTo>
                    <a:pt x="0" y="93853"/>
                    <a:pt x="93853" y="0"/>
                    <a:pt x="209804" y="0"/>
                  </a:cubicBezTo>
                  <a:lnTo>
                    <a:pt x="8886571" y="0"/>
                  </a:lnTo>
                  <a:cubicBezTo>
                    <a:pt x="9002395" y="0"/>
                    <a:pt x="9096375" y="93853"/>
                    <a:pt x="9096375" y="209804"/>
                  </a:cubicBezTo>
                  <a:lnTo>
                    <a:pt x="9096375" y="1048766"/>
                  </a:lnTo>
                  <a:cubicBezTo>
                    <a:pt x="9096375" y="1164590"/>
                    <a:pt x="9002522" y="1258570"/>
                    <a:pt x="8886571" y="1258570"/>
                  </a:cubicBezTo>
                  <a:lnTo>
                    <a:pt x="209804" y="1258570"/>
                  </a:lnTo>
                  <a:cubicBezTo>
                    <a:pt x="93853" y="1258570"/>
                    <a:pt x="0" y="1164590"/>
                    <a:pt x="0" y="1048766"/>
                  </a:cubicBezTo>
                  <a:close/>
                </a:path>
              </a:pathLst>
            </a:custGeom>
            <a:solidFill>
              <a:srgbClr val="344F85">
                <a:alpha val="84706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9096324" cy="1268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 dirty="0">
                  <a:solidFill>
                    <a:srgbClr val="FFFFFF"/>
                  </a:solidFill>
                  <a:latin typeface="Sitka Banner" pitchFamily="2" charset="0"/>
                </a:rPr>
                <a:t>PROBLEM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61895" y="6637032"/>
            <a:ext cx="6822243" cy="943898"/>
            <a:chOff x="0" y="0"/>
            <a:chExt cx="9096324" cy="12585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096375" cy="1258570"/>
            </a:xfrm>
            <a:custGeom>
              <a:avLst/>
              <a:gdLst/>
              <a:ahLst/>
              <a:cxnLst/>
              <a:rect l="l" t="t" r="r" b="b"/>
              <a:pathLst>
                <a:path w="9096375" h="1258570">
                  <a:moveTo>
                    <a:pt x="0" y="209804"/>
                  </a:moveTo>
                  <a:cubicBezTo>
                    <a:pt x="0" y="93853"/>
                    <a:pt x="93853" y="0"/>
                    <a:pt x="209804" y="0"/>
                  </a:cubicBezTo>
                  <a:lnTo>
                    <a:pt x="8886571" y="0"/>
                  </a:lnTo>
                  <a:cubicBezTo>
                    <a:pt x="9002395" y="0"/>
                    <a:pt x="9096375" y="93853"/>
                    <a:pt x="9096375" y="209804"/>
                  </a:cubicBezTo>
                  <a:lnTo>
                    <a:pt x="9096375" y="1048766"/>
                  </a:lnTo>
                  <a:cubicBezTo>
                    <a:pt x="9096375" y="1164590"/>
                    <a:pt x="9002522" y="1258570"/>
                    <a:pt x="8886571" y="1258570"/>
                  </a:cubicBezTo>
                  <a:lnTo>
                    <a:pt x="209804" y="1258570"/>
                  </a:lnTo>
                  <a:cubicBezTo>
                    <a:pt x="93853" y="1258570"/>
                    <a:pt x="0" y="1164590"/>
                    <a:pt x="0" y="1048766"/>
                  </a:cubicBezTo>
                  <a:close/>
                </a:path>
              </a:pathLst>
            </a:custGeom>
            <a:solidFill>
              <a:srgbClr val="CA342E">
                <a:alpha val="84706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9096324" cy="1268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 dirty="0">
                  <a:solidFill>
                    <a:srgbClr val="FFFFFF"/>
                  </a:solidFill>
                  <a:latin typeface="Sitka Banner" pitchFamily="2" charset="0"/>
                </a:rPr>
                <a:t>CILJ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573468" y="6844201"/>
            <a:ext cx="1107459" cy="529560"/>
            <a:chOff x="0" y="0"/>
            <a:chExt cx="1476612" cy="706080"/>
          </a:xfrm>
        </p:grpSpPr>
        <p:sp>
          <p:nvSpPr>
            <p:cNvPr id="18" name="Freeform 18"/>
            <p:cNvSpPr/>
            <p:nvPr/>
          </p:nvSpPr>
          <p:spPr>
            <a:xfrm>
              <a:off x="0" y="-2159"/>
              <a:ext cx="1468628" cy="710438"/>
            </a:xfrm>
            <a:custGeom>
              <a:avLst/>
              <a:gdLst/>
              <a:ahLst/>
              <a:cxnLst/>
              <a:rect l="l" t="t" r="r" b="b"/>
              <a:pathLst>
                <a:path w="1468628" h="710438">
                  <a:moveTo>
                    <a:pt x="28575" y="164338"/>
                  </a:moveTo>
                  <a:lnTo>
                    <a:pt x="1102614" y="164338"/>
                  </a:lnTo>
                  <a:lnTo>
                    <a:pt x="1102614" y="192913"/>
                  </a:lnTo>
                  <a:lnTo>
                    <a:pt x="1074039" y="192913"/>
                  </a:lnTo>
                  <a:lnTo>
                    <a:pt x="1074039" y="30734"/>
                  </a:lnTo>
                  <a:cubicBezTo>
                    <a:pt x="1074039" y="19304"/>
                    <a:pt x="1080897" y="8890"/>
                    <a:pt x="1091438" y="4445"/>
                  </a:cubicBezTo>
                  <a:cubicBezTo>
                    <a:pt x="1101979" y="0"/>
                    <a:pt x="1114171" y="2159"/>
                    <a:pt x="1122426" y="10160"/>
                  </a:cubicBezTo>
                  <a:lnTo>
                    <a:pt x="1459865" y="334645"/>
                  </a:lnTo>
                  <a:cubicBezTo>
                    <a:pt x="1465453" y="339979"/>
                    <a:pt x="1468628" y="347472"/>
                    <a:pt x="1468628" y="355219"/>
                  </a:cubicBezTo>
                  <a:cubicBezTo>
                    <a:pt x="1468628" y="362966"/>
                    <a:pt x="1465453" y="370459"/>
                    <a:pt x="1459865" y="375793"/>
                  </a:cubicBezTo>
                  <a:lnTo>
                    <a:pt x="1122426" y="700278"/>
                  </a:lnTo>
                  <a:cubicBezTo>
                    <a:pt x="1114171" y="708279"/>
                    <a:pt x="1101979" y="710438"/>
                    <a:pt x="1091438" y="705993"/>
                  </a:cubicBezTo>
                  <a:cubicBezTo>
                    <a:pt x="1080897" y="701548"/>
                    <a:pt x="1074039" y="691134"/>
                    <a:pt x="1074039" y="679704"/>
                  </a:cubicBezTo>
                  <a:lnTo>
                    <a:pt x="1074039" y="517398"/>
                  </a:lnTo>
                  <a:lnTo>
                    <a:pt x="1102614" y="517398"/>
                  </a:lnTo>
                  <a:lnTo>
                    <a:pt x="1102614" y="545973"/>
                  </a:lnTo>
                  <a:lnTo>
                    <a:pt x="28575" y="545973"/>
                  </a:lnTo>
                  <a:cubicBezTo>
                    <a:pt x="12827" y="545973"/>
                    <a:pt x="0" y="533273"/>
                    <a:pt x="0" y="517398"/>
                  </a:cubicBezTo>
                  <a:lnTo>
                    <a:pt x="0" y="192913"/>
                  </a:lnTo>
                  <a:cubicBezTo>
                    <a:pt x="0" y="177165"/>
                    <a:pt x="12827" y="164338"/>
                    <a:pt x="28575" y="164338"/>
                  </a:cubicBezTo>
                  <a:moveTo>
                    <a:pt x="28575" y="221488"/>
                  </a:moveTo>
                  <a:lnTo>
                    <a:pt x="28575" y="192913"/>
                  </a:lnTo>
                  <a:lnTo>
                    <a:pt x="57150" y="192913"/>
                  </a:lnTo>
                  <a:lnTo>
                    <a:pt x="57150" y="517398"/>
                  </a:lnTo>
                  <a:lnTo>
                    <a:pt x="28575" y="517398"/>
                  </a:lnTo>
                  <a:lnTo>
                    <a:pt x="28575" y="488823"/>
                  </a:lnTo>
                  <a:lnTo>
                    <a:pt x="1102614" y="488823"/>
                  </a:lnTo>
                  <a:cubicBezTo>
                    <a:pt x="1118362" y="488823"/>
                    <a:pt x="1131189" y="501650"/>
                    <a:pt x="1131189" y="517398"/>
                  </a:cubicBezTo>
                  <a:lnTo>
                    <a:pt x="1131189" y="679704"/>
                  </a:lnTo>
                  <a:lnTo>
                    <a:pt x="1102614" y="679704"/>
                  </a:lnTo>
                  <a:lnTo>
                    <a:pt x="1082802" y="659130"/>
                  </a:lnTo>
                  <a:lnTo>
                    <a:pt x="1420241" y="334645"/>
                  </a:lnTo>
                  <a:lnTo>
                    <a:pt x="1440053" y="355219"/>
                  </a:lnTo>
                  <a:lnTo>
                    <a:pt x="1420241" y="375793"/>
                  </a:lnTo>
                  <a:lnTo>
                    <a:pt x="1082802" y="51308"/>
                  </a:lnTo>
                  <a:lnTo>
                    <a:pt x="1102614" y="30734"/>
                  </a:lnTo>
                  <a:lnTo>
                    <a:pt x="1131189" y="30734"/>
                  </a:lnTo>
                  <a:lnTo>
                    <a:pt x="1131189" y="192913"/>
                  </a:lnTo>
                  <a:cubicBezTo>
                    <a:pt x="1131189" y="208661"/>
                    <a:pt x="1118362" y="221488"/>
                    <a:pt x="1102614" y="221488"/>
                  </a:cubicBezTo>
                  <a:lnTo>
                    <a:pt x="28575" y="22148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371307" y="7936744"/>
            <a:ext cx="6887357" cy="1001048"/>
            <a:chOff x="0" y="0"/>
            <a:chExt cx="9183142" cy="13347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72575" cy="1334770"/>
            </a:xfrm>
            <a:custGeom>
              <a:avLst/>
              <a:gdLst/>
              <a:ahLst/>
              <a:cxnLst/>
              <a:rect l="l" t="t" r="r" b="b"/>
              <a:pathLst>
                <a:path w="9172575" h="1334770">
                  <a:moveTo>
                    <a:pt x="0" y="247904"/>
                  </a:moveTo>
                  <a:cubicBezTo>
                    <a:pt x="0" y="109220"/>
                    <a:pt x="117475" y="0"/>
                    <a:pt x="258445" y="0"/>
                  </a:cubicBezTo>
                  <a:lnTo>
                    <a:pt x="8914130" y="0"/>
                  </a:lnTo>
                  <a:lnTo>
                    <a:pt x="8914130" y="38100"/>
                  </a:lnTo>
                  <a:lnTo>
                    <a:pt x="8914130" y="0"/>
                  </a:lnTo>
                  <a:cubicBezTo>
                    <a:pt x="9055100" y="0"/>
                    <a:pt x="9172575" y="109220"/>
                    <a:pt x="9172575" y="247904"/>
                  </a:cubicBezTo>
                  <a:lnTo>
                    <a:pt x="9134475" y="247904"/>
                  </a:lnTo>
                  <a:lnTo>
                    <a:pt x="9172575" y="247904"/>
                  </a:lnTo>
                  <a:lnTo>
                    <a:pt x="9172575" y="1086866"/>
                  </a:lnTo>
                  <a:lnTo>
                    <a:pt x="9134475" y="1086866"/>
                  </a:lnTo>
                  <a:lnTo>
                    <a:pt x="9172575" y="1086866"/>
                  </a:lnTo>
                  <a:cubicBezTo>
                    <a:pt x="9172575" y="1225550"/>
                    <a:pt x="9055100" y="1334770"/>
                    <a:pt x="8914130" y="1334770"/>
                  </a:cubicBezTo>
                  <a:lnTo>
                    <a:pt x="8914130" y="1296670"/>
                  </a:lnTo>
                  <a:lnTo>
                    <a:pt x="8914130" y="1334770"/>
                  </a:lnTo>
                  <a:lnTo>
                    <a:pt x="258445" y="1334770"/>
                  </a:lnTo>
                  <a:lnTo>
                    <a:pt x="258445" y="1296670"/>
                  </a:lnTo>
                  <a:lnTo>
                    <a:pt x="258445" y="1334770"/>
                  </a:lnTo>
                  <a:cubicBezTo>
                    <a:pt x="117475" y="1334770"/>
                    <a:pt x="0" y="1225550"/>
                    <a:pt x="0" y="1086866"/>
                  </a:cubicBezTo>
                  <a:lnTo>
                    <a:pt x="0" y="247904"/>
                  </a:lnTo>
                  <a:lnTo>
                    <a:pt x="38100" y="247904"/>
                  </a:lnTo>
                  <a:lnTo>
                    <a:pt x="0" y="247904"/>
                  </a:lnTo>
                  <a:moveTo>
                    <a:pt x="76200" y="247904"/>
                  </a:moveTo>
                  <a:lnTo>
                    <a:pt x="76200" y="1086866"/>
                  </a:lnTo>
                  <a:lnTo>
                    <a:pt x="38100" y="1086866"/>
                  </a:lnTo>
                  <a:lnTo>
                    <a:pt x="76200" y="1086866"/>
                  </a:lnTo>
                  <a:cubicBezTo>
                    <a:pt x="76200" y="1179957"/>
                    <a:pt x="155956" y="1258570"/>
                    <a:pt x="258445" y="1258570"/>
                  </a:cubicBezTo>
                  <a:lnTo>
                    <a:pt x="8914130" y="1258570"/>
                  </a:lnTo>
                  <a:cubicBezTo>
                    <a:pt x="9016619" y="1258570"/>
                    <a:pt x="9096375" y="1179957"/>
                    <a:pt x="9096375" y="1086866"/>
                  </a:cubicBezTo>
                  <a:lnTo>
                    <a:pt x="9096375" y="247904"/>
                  </a:lnTo>
                  <a:cubicBezTo>
                    <a:pt x="9096375" y="154813"/>
                    <a:pt x="9016492" y="76200"/>
                    <a:pt x="8914130" y="76200"/>
                  </a:cubicBezTo>
                  <a:lnTo>
                    <a:pt x="258445" y="76200"/>
                  </a:lnTo>
                  <a:lnTo>
                    <a:pt x="258445" y="38100"/>
                  </a:lnTo>
                  <a:lnTo>
                    <a:pt x="258445" y="76200"/>
                  </a:lnTo>
                  <a:cubicBezTo>
                    <a:pt x="155956" y="76200"/>
                    <a:pt x="76200" y="154813"/>
                    <a:pt x="76200" y="247904"/>
                  </a:cubicBezTo>
                  <a:close/>
                </a:path>
              </a:pathLst>
            </a:custGeom>
            <a:solidFill>
              <a:srgbClr val="35528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9183142" cy="1344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hr-HR" altLang="en-US" sz="2800" b="1" dirty="0">
                  <a:latin typeface="Sitka Banner" pitchFamily="2" charset="0"/>
                </a:rPr>
                <a:t>Nedovoljno razvijena svest građana</a:t>
              </a:r>
              <a:endParaRPr lang="hr-HR" altLang="en-US" sz="4000" b="1" dirty="0">
                <a:latin typeface="Sitka Banner" pitchFamily="2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029338" y="7936744"/>
            <a:ext cx="6887357" cy="1001048"/>
            <a:chOff x="0" y="0"/>
            <a:chExt cx="9183142" cy="133473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172575" cy="1334770"/>
            </a:xfrm>
            <a:custGeom>
              <a:avLst/>
              <a:gdLst/>
              <a:ahLst/>
              <a:cxnLst/>
              <a:rect l="l" t="t" r="r" b="b"/>
              <a:pathLst>
                <a:path w="9172575" h="1334770">
                  <a:moveTo>
                    <a:pt x="0" y="247904"/>
                  </a:moveTo>
                  <a:cubicBezTo>
                    <a:pt x="0" y="109220"/>
                    <a:pt x="117475" y="0"/>
                    <a:pt x="258445" y="0"/>
                  </a:cubicBezTo>
                  <a:lnTo>
                    <a:pt x="8914130" y="0"/>
                  </a:lnTo>
                  <a:lnTo>
                    <a:pt x="8914130" y="38100"/>
                  </a:lnTo>
                  <a:lnTo>
                    <a:pt x="8914130" y="0"/>
                  </a:lnTo>
                  <a:cubicBezTo>
                    <a:pt x="9055100" y="0"/>
                    <a:pt x="9172575" y="109220"/>
                    <a:pt x="9172575" y="247904"/>
                  </a:cubicBezTo>
                  <a:lnTo>
                    <a:pt x="9134475" y="247904"/>
                  </a:lnTo>
                  <a:lnTo>
                    <a:pt x="9172575" y="247904"/>
                  </a:lnTo>
                  <a:lnTo>
                    <a:pt x="9172575" y="1086866"/>
                  </a:lnTo>
                  <a:lnTo>
                    <a:pt x="9134475" y="1086866"/>
                  </a:lnTo>
                  <a:lnTo>
                    <a:pt x="9172575" y="1086866"/>
                  </a:lnTo>
                  <a:cubicBezTo>
                    <a:pt x="9172575" y="1225550"/>
                    <a:pt x="9055100" y="1334770"/>
                    <a:pt x="8914130" y="1334770"/>
                  </a:cubicBezTo>
                  <a:lnTo>
                    <a:pt x="8914130" y="1296670"/>
                  </a:lnTo>
                  <a:lnTo>
                    <a:pt x="8914130" y="1334770"/>
                  </a:lnTo>
                  <a:lnTo>
                    <a:pt x="258445" y="1334770"/>
                  </a:lnTo>
                  <a:lnTo>
                    <a:pt x="258445" y="1296670"/>
                  </a:lnTo>
                  <a:lnTo>
                    <a:pt x="258445" y="1334770"/>
                  </a:lnTo>
                  <a:cubicBezTo>
                    <a:pt x="117475" y="1334770"/>
                    <a:pt x="0" y="1225550"/>
                    <a:pt x="0" y="1086866"/>
                  </a:cubicBezTo>
                  <a:lnTo>
                    <a:pt x="0" y="247904"/>
                  </a:lnTo>
                  <a:lnTo>
                    <a:pt x="38100" y="247904"/>
                  </a:lnTo>
                  <a:lnTo>
                    <a:pt x="0" y="247904"/>
                  </a:lnTo>
                  <a:moveTo>
                    <a:pt x="76200" y="247904"/>
                  </a:moveTo>
                  <a:lnTo>
                    <a:pt x="76200" y="1086866"/>
                  </a:lnTo>
                  <a:lnTo>
                    <a:pt x="38100" y="1086866"/>
                  </a:lnTo>
                  <a:lnTo>
                    <a:pt x="76200" y="1086866"/>
                  </a:lnTo>
                  <a:cubicBezTo>
                    <a:pt x="76200" y="1179957"/>
                    <a:pt x="155956" y="1258570"/>
                    <a:pt x="258445" y="1258570"/>
                  </a:cubicBezTo>
                  <a:lnTo>
                    <a:pt x="8914130" y="1258570"/>
                  </a:lnTo>
                  <a:cubicBezTo>
                    <a:pt x="9016619" y="1258570"/>
                    <a:pt x="9096375" y="1179957"/>
                    <a:pt x="9096375" y="1086866"/>
                  </a:cubicBezTo>
                  <a:lnTo>
                    <a:pt x="9096375" y="247904"/>
                  </a:lnTo>
                  <a:cubicBezTo>
                    <a:pt x="9096375" y="154813"/>
                    <a:pt x="9016492" y="76200"/>
                    <a:pt x="8914130" y="76200"/>
                  </a:cubicBezTo>
                  <a:lnTo>
                    <a:pt x="258445" y="76200"/>
                  </a:lnTo>
                  <a:lnTo>
                    <a:pt x="258445" y="38100"/>
                  </a:lnTo>
                  <a:lnTo>
                    <a:pt x="258445" y="76200"/>
                  </a:lnTo>
                  <a:cubicBezTo>
                    <a:pt x="155956" y="76200"/>
                    <a:pt x="76200" y="154813"/>
                    <a:pt x="76200" y="247904"/>
                  </a:cubicBezTo>
                  <a:close/>
                </a:path>
              </a:pathLst>
            </a:custGeom>
            <a:solidFill>
              <a:srgbClr val="CA342E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9183142" cy="1344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hr-HR" altLang="en-US" sz="2800" dirty="0">
                  <a:latin typeface="Sitka Banner" pitchFamily="2" charset="0"/>
                </a:rPr>
                <a:t>Bolje razvijena svest građana</a:t>
              </a:r>
              <a:endParaRPr lang="hr-HR" altLang="en-US" sz="4000" dirty="0">
                <a:latin typeface="Sitka Banner" pitchFamily="2" charset="0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573468" y="8172488"/>
            <a:ext cx="1107459" cy="529560"/>
            <a:chOff x="0" y="0"/>
            <a:chExt cx="1476612" cy="706080"/>
          </a:xfrm>
        </p:grpSpPr>
        <p:sp>
          <p:nvSpPr>
            <p:cNvPr id="26" name="Freeform 26"/>
            <p:cNvSpPr/>
            <p:nvPr/>
          </p:nvSpPr>
          <p:spPr>
            <a:xfrm>
              <a:off x="0" y="-2159"/>
              <a:ext cx="1468628" cy="710438"/>
            </a:xfrm>
            <a:custGeom>
              <a:avLst/>
              <a:gdLst/>
              <a:ahLst/>
              <a:cxnLst/>
              <a:rect l="l" t="t" r="r" b="b"/>
              <a:pathLst>
                <a:path w="1468628" h="710438">
                  <a:moveTo>
                    <a:pt x="28575" y="164338"/>
                  </a:moveTo>
                  <a:lnTo>
                    <a:pt x="1102614" y="164338"/>
                  </a:lnTo>
                  <a:lnTo>
                    <a:pt x="1102614" y="192913"/>
                  </a:lnTo>
                  <a:lnTo>
                    <a:pt x="1074039" y="192913"/>
                  </a:lnTo>
                  <a:lnTo>
                    <a:pt x="1074039" y="30734"/>
                  </a:lnTo>
                  <a:cubicBezTo>
                    <a:pt x="1074039" y="19304"/>
                    <a:pt x="1080897" y="8890"/>
                    <a:pt x="1091438" y="4445"/>
                  </a:cubicBezTo>
                  <a:cubicBezTo>
                    <a:pt x="1101979" y="0"/>
                    <a:pt x="1114171" y="2159"/>
                    <a:pt x="1122426" y="10160"/>
                  </a:cubicBezTo>
                  <a:lnTo>
                    <a:pt x="1459865" y="334645"/>
                  </a:lnTo>
                  <a:cubicBezTo>
                    <a:pt x="1465453" y="339979"/>
                    <a:pt x="1468628" y="347472"/>
                    <a:pt x="1468628" y="355219"/>
                  </a:cubicBezTo>
                  <a:cubicBezTo>
                    <a:pt x="1468628" y="362966"/>
                    <a:pt x="1465453" y="370459"/>
                    <a:pt x="1459865" y="375793"/>
                  </a:cubicBezTo>
                  <a:lnTo>
                    <a:pt x="1122426" y="700278"/>
                  </a:lnTo>
                  <a:cubicBezTo>
                    <a:pt x="1114171" y="708279"/>
                    <a:pt x="1101979" y="710438"/>
                    <a:pt x="1091438" y="705993"/>
                  </a:cubicBezTo>
                  <a:cubicBezTo>
                    <a:pt x="1080897" y="701548"/>
                    <a:pt x="1074039" y="691134"/>
                    <a:pt x="1074039" y="679704"/>
                  </a:cubicBezTo>
                  <a:lnTo>
                    <a:pt x="1074039" y="517398"/>
                  </a:lnTo>
                  <a:lnTo>
                    <a:pt x="1102614" y="517398"/>
                  </a:lnTo>
                  <a:lnTo>
                    <a:pt x="1102614" y="545973"/>
                  </a:lnTo>
                  <a:lnTo>
                    <a:pt x="28575" y="545973"/>
                  </a:lnTo>
                  <a:cubicBezTo>
                    <a:pt x="12827" y="545973"/>
                    <a:pt x="0" y="533273"/>
                    <a:pt x="0" y="517398"/>
                  </a:cubicBezTo>
                  <a:lnTo>
                    <a:pt x="0" y="192913"/>
                  </a:lnTo>
                  <a:cubicBezTo>
                    <a:pt x="0" y="177165"/>
                    <a:pt x="12827" y="164338"/>
                    <a:pt x="28575" y="164338"/>
                  </a:cubicBezTo>
                  <a:moveTo>
                    <a:pt x="28575" y="221488"/>
                  </a:moveTo>
                  <a:lnTo>
                    <a:pt x="28575" y="192913"/>
                  </a:lnTo>
                  <a:lnTo>
                    <a:pt x="57150" y="192913"/>
                  </a:lnTo>
                  <a:lnTo>
                    <a:pt x="57150" y="517398"/>
                  </a:lnTo>
                  <a:lnTo>
                    <a:pt x="28575" y="517398"/>
                  </a:lnTo>
                  <a:lnTo>
                    <a:pt x="28575" y="488823"/>
                  </a:lnTo>
                  <a:lnTo>
                    <a:pt x="1102614" y="488823"/>
                  </a:lnTo>
                  <a:cubicBezTo>
                    <a:pt x="1118362" y="488823"/>
                    <a:pt x="1131189" y="501650"/>
                    <a:pt x="1131189" y="517398"/>
                  </a:cubicBezTo>
                  <a:lnTo>
                    <a:pt x="1131189" y="679704"/>
                  </a:lnTo>
                  <a:lnTo>
                    <a:pt x="1102614" y="679704"/>
                  </a:lnTo>
                  <a:lnTo>
                    <a:pt x="1082802" y="659130"/>
                  </a:lnTo>
                  <a:lnTo>
                    <a:pt x="1420241" y="334645"/>
                  </a:lnTo>
                  <a:lnTo>
                    <a:pt x="1440053" y="355219"/>
                  </a:lnTo>
                  <a:lnTo>
                    <a:pt x="1420241" y="375793"/>
                  </a:lnTo>
                  <a:lnTo>
                    <a:pt x="1082802" y="51308"/>
                  </a:lnTo>
                  <a:lnTo>
                    <a:pt x="1102614" y="30734"/>
                  </a:lnTo>
                  <a:lnTo>
                    <a:pt x="1131189" y="30734"/>
                  </a:lnTo>
                  <a:lnTo>
                    <a:pt x="1131189" y="192913"/>
                  </a:lnTo>
                  <a:cubicBezTo>
                    <a:pt x="1131189" y="208661"/>
                    <a:pt x="1118362" y="221488"/>
                    <a:pt x="1102614" y="221488"/>
                  </a:cubicBezTo>
                  <a:lnTo>
                    <a:pt x="28575" y="22148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7" name="Freeform 27"/>
          <p:cNvSpPr/>
          <p:nvPr/>
        </p:nvSpPr>
        <p:spPr>
          <a:xfrm>
            <a:off x="11590655" y="432728"/>
            <a:ext cx="3801770" cy="3543300"/>
          </a:xfrm>
          <a:custGeom>
            <a:avLst/>
            <a:gdLst/>
            <a:ahLst/>
            <a:cxnLst/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539306" y="1541400"/>
            <a:ext cx="520939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 dirty="0">
                <a:solidFill>
                  <a:srgbClr val="000000"/>
                </a:solidFill>
                <a:latin typeface="Sitka Banner" pitchFamily="2" charset="0"/>
              </a:rPr>
              <a:t>ANALIZA CILJEVA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868872" y="2513928"/>
            <a:ext cx="10550258" cy="254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Svrha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:</a:t>
            </a:r>
          </a:p>
          <a:p>
            <a:pPr marL="1174432" lvl="2" indent="-391478" algn="l">
              <a:lnSpc>
                <a:spcPts val="3240"/>
              </a:lnSpc>
              <a:buFont typeface="Arial"/>
              <a:buChar char="⚬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Opisati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buduću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pozitivnu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situaciju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174432" lvl="2" indent="-391478" algn="l">
              <a:lnSpc>
                <a:spcPts val="3240"/>
              </a:lnSpc>
              <a:buFont typeface="Arial"/>
              <a:buChar char="⚬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Definisati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hijararhiju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ciljeva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174432" lvl="2" indent="-391478" algn="l">
              <a:lnSpc>
                <a:spcPts val="3240"/>
              </a:lnSpc>
              <a:buFont typeface="Arial"/>
              <a:buChar char="⚬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Grafički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prikazati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odnos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sredstava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ciljeva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174432" lvl="2" indent="-391478" algn="l">
              <a:lnSpc>
                <a:spcPts val="3240"/>
              </a:lnSpc>
            </a:pP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174432" lvl="2" indent="-391478" algn="ctr">
              <a:lnSpc>
                <a:spcPts val="3240"/>
              </a:lnSpc>
            </a:pPr>
            <a:r>
              <a:rPr lang="en-US" sz="2800" b="1" spc="25" dirty="0" err="1">
                <a:solidFill>
                  <a:srgbClr val="000000"/>
                </a:solidFill>
                <a:latin typeface="Sitka Banner" pitchFamily="2" charset="0"/>
              </a:rPr>
              <a:t>Analiza</a:t>
            </a:r>
            <a:r>
              <a:rPr lang="en-US" sz="28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b="1" spc="25" dirty="0" err="1">
                <a:solidFill>
                  <a:srgbClr val="000000"/>
                </a:solidFill>
                <a:latin typeface="Sitka Banner" pitchFamily="2" charset="0"/>
              </a:rPr>
              <a:t>ciljeva</a:t>
            </a:r>
            <a:r>
              <a:rPr lang="en-US" sz="2800" b="1" spc="25" dirty="0">
                <a:solidFill>
                  <a:srgbClr val="000000"/>
                </a:solidFill>
                <a:latin typeface="Sitka Banner" pitchFamily="2" charset="0"/>
              </a:rPr>
              <a:t> je POZITIVNA – INVERZNA </a:t>
            </a:r>
            <a:r>
              <a:rPr lang="en-US" sz="2800" b="1" spc="25" dirty="0" err="1">
                <a:solidFill>
                  <a:srgbClr val="000000"/>
                </a:solidFill>
                <a:latin typeface="Sitka Banner" pitchFamily="2" charset="0"/>
              </a:rPr>
              <a:t>slika</a:t>
            </a:r>
            <a:r>
              <a:rPr lang="en-US" sz="28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b="1" spc="25" dirty="0" err="1">
                <a:solidFill>
                  <a:srgbClr val="000000"/>
                </a:solidFill>
                <a:latin typeface="Sitka Banner" pitchFamily="2" charset="0"/>
              </a:rPr>
              <a:t>analize</a:t>
            </a:r>
            <a:r>
              <a:rPr lang="en-US" sz="28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b="1" spc="25" dirty="0" err="1">
                <a:solidFill>
                  <a:srgbClr val="000000"/>
                </a:solidFill>
                <a:latin typeface="Sitka Banner" pitchFamily="2" charset="0"/>
              </a:rPr>
              <a:t>problema</a:t>
            </a:r>
            <a:endParaRPr lang="en-US" sz="2800" b="1" spc="25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30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6"/>
          <p:cNvSpPr>
            <a:spLocks noChangeArrowheads="1"/>
          </p:cNvSpPr>
          <p:nvPr/>
        </p:nvSpPr>
        <p:spPr bwMode="auto">
          <a:xfrm>
            <a:off x="2171658" y="2197821"/>
            <a:ext cx="7804328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Bolje iskorištenje ekonomskog potencijala pograničnih oblasti kroz poboljšanje uslova za bavljenje poljoprivredom i turizmom</a:t>
            </a:r>
            <a:endParaRPr lang="hr-HR" altLang="en-US" sz="2700" dirty="0">
              <a:latin typeface="Sitka Banner" pitchFamily="2" charset="0"/>
            </a:endParaRPr>
          </a:p>
        </p:txBody>
      </p:sp>
      <p:sp>
        <p:nvSpPr>
          <p:cNvPr id="9" name="AutoShape 45"/>
          <p:cNvSpPr>
            <a:spLocks noChangeArrowheads="1"/>
          </p:cNvSpPr>
          <p:nvPr/>
        </p:nvSpPr>
        <p:spPr bwMode="auto">
          <a:xfrm>
            <a:off x="1058792" y="3315312"/>
            <a:ext cx="4308788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Povećanje prihoda od poljoprivrede</a:t>
            </a:r>
            <a:endParaRPr lang="hr-HR" altLang="en-US" sz="2700" dirty="0">
              <a:latin typeface="Sitka Banner" pitchFamily="2" charset="0"/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>
            <a:off x="5738535" y="3315312"/>
            <a:ext cx="4223183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Povećanje prihoda od turizma</a:t>
            </a:r>
            <a:endParaRPr lang="hr-HR" altLang="en-US" sz="2700" dirty="0">
              <a:latin typeface="Sitka Banner" pitchFamily="2" charset="0"/>
            </a:endParaRPr>
          </a:p>
        </p:txBody>
      </p:sp>
      <p:sp>
        <p:nvSpPr>
          <p:cNvPr id="11" name="AutoShape 43"/>
          <p:cNvSpPr>
            <a:spLocks noChangeArrowheads="1"/>
          </p:cNvSpPr>
          <p:nvPr/>
        </p:nvSpPr>
        <p:spPr bwMode="auto">
          <a:xfrm>
            <a:off x="431021" y="4457468"/>
            <a:ext cx="2140127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Bolji </a:t>
            </a:r>
            <a:r>
              <a:rPr lang="hr-HR" altLang="en-US" sz="1650" dirty="0" err="1">
                <a:latin typeface="Sitka Banner" pitchFamily="2" charset="0"/>
              </a:rPr>
              <a:t>uslovi</a:t>
            </a:r>
            <a:r>
              <a:rPr lang="hr-HR" altLang="en-US" sz="1650" dirty="0">
                <a:latin typeface="Sitka Banner" pitchFamily="2" charset="0"/>
              </a:rPr>
              <a:t> za navodnjavanje oranica uz reku</a:t>
            </a:r>
            <a:endParaRPr lang="hr-HR" altLang="en-US" sz="2700" dirty="0">
              <a:latin typeface="Sitka Banner" pitchFamily="2" charset="0"/>
            </a:endParaRPr>
          </a:p>
        </p:txBody>
      </p:sp>
      <p:sp>
        <p:nvSpPr>
          <p:cNvPr id="12" name="AutoShape 42"/>
          <p:cNvSpPr>
            <a:spLocks noChangeArrowheads="1"/>
          </p:cNvSpPr>
          <p:nvPr/>
        </p:nvSpPr>
        <p:spPr bwMode="auto">
          <a:xfrm>
            <a:off x="3313058" y="4457468"/>
            <a:ext cx="2782165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Smanjenje mogućnosti širenja zaraze</a:t>
            </a:r>
            <a:endParaRPr lang="hr-HR" altLang="en-US" sz="2700" dirty="0">
              <a:latin typeface="Sitka Banner" pitchFamily="2" charset="0"/>
            </a:endParaRPr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>
            <a:off x="6309236" y="4457468"/>
            <a:ext cx="1640764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500" dirty="0">
                <a:latin typeface="Sitka Banner" pitchFamily="2" charset="0"/>
              </a:rPr>
              <a:t>Smanjenje neprijatnih mirisa uz reku</a:t>
            </a:r>
          </a:p>
        </p:txBody>
      </p:sp>
      <p:sp>
        <p:nvSpPr>
          <p:cNvPr id="14" name="AutoShape 40"/>
          <p:cNvSpPr>
            <a:spLocks noChangeArrowheads="1"/>
          </p:cNvSpPr>
          <p:nvPr/>
        </p:nvSpPr>
        <p:spPr bwMode="auto">
          <a:xfrm>
            <a:off x="8164012" y="4457468"/>
            <a:ext cx="2140127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Poboljšanje uslova za kupanje i ribolov u reci</a:t>
            </a:r>
            <a:endParaRPr lang="hr-HR" altLang="en-US" sz="2700" dirty="0">
              <a:latin typeface="Sitka Banner" pitchFamily="2" charset="0"/>
            </a:endParaRPr>
          </a:p>
        </p:txBody>
      </p:sp>
      <p:sp>
        <p:nvSpPr>
          <p:cNvPr id="15" name="AutoShape 39"/>
          <p:cNvSpPr>
            <a:spLocks noChangeArrowheads="1"/>
          </p:cNvSpPr>
          <p:nvPr/>
        </p:nvSpPr>
        <p:spPr bwMode="auto">
          <a:xfrm>
            <a:off x="10931909" y="4451777"/>
            <a:ext cx="2140127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Manja ugroženost flore u faune u reci i oko nje</a:t>
            </a:r>
            <a:endParaRPr lang="hr-HR" altLang="en-US" sz="2700" dirty="0">
              <a:latin typeface="Sitka Banner" pitchFamily="2" charset="0"/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auto">
          <a:xfrm>
            <a:off x="1800702" y="5609112"/>
            <a:ext cx="9873117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 err="1">
                <a:latin typeface="Sitka Banner" pitchFamily="2" charset="0"/>
              </a:rPr>
              <a:t>Čistija</a:t>
            </a:r>
            <a:r>
              <a:rPr lang="hr-HR" altLang="en-US" sz="2400" b="1" dirty="0">
                <a:latin typeface="Sitka Banner" pitchFamily="2" charset="0"/>
              </a:rPr>
              <a:t> </a:t>
            </a:r>
            <a:r>
              <a:rPr lang="hr-HR" altLang="en-US" sz="2400" b="1" dirty="0" err="1">
                <a:latin typeface="Sitka Banner" pitchFamily="2" charset="0"/>
              </a:rPr>
              <a:t>reka</a:t>
            </a:r>
            <a:r>
              <a:rPr lang="hr-HR" altLang="en-US" sz="2400" b="1" dirty="0">
                <a:latin typeface="Sitka Banner" pitchFamily="2" charset="0"/>
              </a:rPr>
              <a:t> i njena obala</a:t>
            </a:r>
            <a:endParaRPr lang="hr-HR" altLang="en-US" sz="2700" dirty="0">
              <a:latin typeface="Sitka Banner" pitchFamily="2" charset="0"/>
            </a:endParaRPr>
          </a:p>
        </p:txBody>
      </p:sp>
      <p:sp>
        <p:nvSpPr>
          <p:cNvPr id="17" name="AutoShape 37"/>
          <p:cNvSpPr>
            <a:spLocks noChangeArrowheads="1"/>
          </p:cNvSpPr>
          <p:nvPr/>
        </p:nvSpPr>
        <p:spPr bwMode="auto">
          <a:xfrm>
            <a:off x="31531" y="6865104"/>
            <a:ext cx="3566878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Smanjenje količine otpada koji se baca u reku i oko nje</a:t>
            </a:r>
            <a:endParaRPr lang="hr-HR" altLang="en-US" sz="2700" dirty="0">
              <a:latin typeface="Sitka Banner" pitchFamily="2" charset="0"/>
            </a:endParaRPr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131404" y="8016746"/>
            <a:ext cx="2753630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Redovnije odvoženje smeća sa povećane teritorije</a:t>
            </a:r>
            <a:endParaRPr lang="hr-HR" altLang="en-US" sz="2700" dirty="0">
              <a:latin typeface="Sitka Banner" pitchFamily="2" charset="0"/>
            </a:endParaRPr>
          </a:p>
        </p:txBody>
      </p:sp>
      <p:sp>
        <p:nvSpPr>
          <p:cNvPr id="19" name="AutoShape 35"/>
          <p:cNvSpPr>
            <a:spLocks noChangeArrowheads="1"/>
          </p:cNvSpPr>
          <p:nvPr/>
        </p:nvSpPr>
        <p:spPr bwMode="auto">
          <a:xfrm>
            <a:off x="4996623" y="9265150"/>
            <a:ext cx="2140127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Bolje razvijena svest građana</a:t>
            </a:r>
            <a:endParaRPr lang="hr-HR" altLang="en-US" sz="2700" dirty="0">
              <a:latin typeface="Sitka Banner" pitchFamily="2" charset="0"/>
            </a:endParaRPr>
          </a:p>
        </p:txBody>
      </p:sp>
      <p:sp>
        <p:nvSpPr>
          <p:cNvPr id="20" name="AutoShape 34"/>
          <p:cNvSpPr>
            <a:spLocks noChangeArrowheads="1"/>
          </p:cNvSpPr>
          <p:nvPr/>
        </p:nvSpPr>
        <p:spPr bwMode="auto">
          <a:xfrm>
            <a:off x="131404" y="9477644"/>
            <a:ext cx="1597961" cy="60712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Povećan broj kontejnera</a:t>
            </a:r>
            <a:endParaRPr lang="hr-HR" altLang="en-US" sz="2700" dirty="0">
              <a:latin typeface="Sitka Banner" pitchFamily="2" charset="0"/>
            </a:endParaRPr>
          </a:p>
        </p:txBody>
      </p:sp>
      <p:sp>
        <p:nvSpPr>
          <p:cNvPr id="21" name="AutoShape 33"/>
          <p:cNvSpPr>
            <a:spLocks noChangeArrowheads="1"/>
          </p:cNvSpPr>
          <p:nvPr/>
        </p:nvSpPr>
        <p:spPr bwMode="auto">
          <a:xfrm>
            <a:off x="2071785" y="9477644"/>
            <a:ext cx="2282802" cy="60712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Povećan broj </a:t>
            </a:r>
            <a:endParaRPr lang="en-US" altLang="en-US" sz="1650" dirty="0">
              <a:latin typeface="Sitka Banner" pitchFamily="2" charset="0"/>
            </a:endParaRPr>
          </a:p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kamiona - </a:t>
            </a:r>
            <a:r>
              <a:rPr lang="en-US" altLang="en-US" sz="1650" dirty="0">
                <a:latin typeface="Sitka Banner" pitchFamily="2" charset="0"/>
              </a:rPr>
              <a:t> </a:t>
            </a:r>
            <a:r>
              <a:rPr lang="hr-HR" altLang="en-US" sz="1650" dirty="0">
                <a:latin typeface="Sitka Banner" pitchFamily="2" charset="0"/>
              </a:rPr>
              <a:t>đubretara</a:t>
            </a:r>
            <a:endParaRPr lang="hr-HR" altLang="en-US" sz="2700" dirty="0">
              <a:latin typeface="Sitka Banner" pitchFamily="2" charset="0"/>
            </a:endParaRPr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6309236" y="6853721"/>
            <a:ext cx="2140127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Stvaranje </a:t>
            </a:r>
            <a:r>
              <a:rPr lang="hr-HR" altLang="en-US" sz="1650" dirty="0" err="1">
                <a:latin typeface="Sitka Banner" pitchFamily="2" charset="0"/>
              </a:rPr>
              <a:t>uslova</a:t>
            </a:r>
            <a:r>
              <a:rPr lang="hr-HR" altLang="en-US" sz="1650" dirty="0">
                <a:latin typeface="Sitka Banner" pitchFamily="2" charset="0"/>
              </a:rPr>
              <a:t> za početak reciklaže</a:t>
            </a:r>
            <a:endParaRPr lang="hr-HR" altLang="en-US" sz="2700" dirty="0">
              <a:latin typeface="Sitka Banner" pitchFamily="2" charset="0"/>
            </a:endParaRP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8549235" y="6865104"/>
            <a:ext cx="2482547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Poboljšani </a:t>
            </a:r>
            <a:r>
              <a:rPr lang="hr-HR" altLang="en-US" sz="1650" dirty="0" err="1">
                <a:latin typeface="Sitka Banner" pitchFamily="2" charset="0"/>
              </a:rPr>
              <a:t>uslovi</a:t>
            </a:r>
            <a:r>
              <a:rPr lang="hr-HR" altLang="en-US" sz="1650" dirty="0">
                <a:latin typeface="Sitka Banner" pitchFamily="2" charset="0"/>
              </a:rPr>
              <a:t> za </a:t>
            </a:r>
            <a:r>
              <a:rPr lang="hr-HR" altLang="en-US" sz="1650" dirty="0" err="1">
                <a:latin typeface="Sitka Banner" pitchFamily="2" charset="0"/>
              </a:rPr>
              <a:t>izmeštanje</a:t>
            </a:r>
            <a:r>
              <a:rPr lang="hr-HR" altLang="en-US" sz="1650" dirty="0">
                <a:latin typeface="Sitka Banner" pitchFamily="2" charset="0"/>
              </a:rPr>
              <a:t> deponija</a:t>
            </a:r>
            <a:endParaRPr lang="hr-HR" altLang="en-US" sz="2700" dirty="0">
              <a:latin typeface="Sitka Banner" pitchFamily="2" charset="0"/>
            </a:endParaRPr>
          </a:p>
        </p:txBody>
      </p:sp>
      <p:sp>
        <p:nvSpPr>
          <p:cNvPr id="24" name="AutoShape 30"/>
          <p:cNvSpPr>
            <a:spLocks noChangeArrowheads="1"/>
          </p:cNvSpPr>
          <p:nvPr/>
        </p:nvSpPr>
        <p:spPr bwMode="auto">
          <a:xfrm>
            <a:off x="11131654" y="6865104"/>
            <a:ext cx="2396942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500" dirty="0">
                <a:latin typeface="Sitka Banner" pitchFamily="2" charset="0"/>
              </a:rPr>
              <a:t>Poboljšani </a:t>
            </a:r>
            <a:r>
              <a:rPr lang="hr-HR" altLang="en-US" sz="1500" dirty="0" err="1">
                <a:latin typeface="Sitka Banner" pitchFamily="2" charset="0"/>
              </a:rPr>
              <a:t>uslovi</a:t>
            </a:r>
            <a:r>
              <a:rPr lang="hr-HR" altLang="en-US" sz="1500" dirty="0">
                <a:latin typeface="Sitka Banner" pitchFamily="2" charset="0"/>
              </a:rPr>
              <a:t> za početak prečišćavanja otpadnih voda</a:t>
            </a:r>
          </a:p>
        </p:txBody>
      </p:sp>
      <p:sp>
        <p:nvSpPr>
          <p:cNvPr id="25" name="AutoShape 29"/>
          <p:cNvSpPr>
            <a:spLocks noChangeArrowheads="1"/>
          </p:cNvSpPr>
          <p:nvPr/>
        </p:nvSpPr>
        <p:spPr bwMode="auto">
          <a:xfrm>
            <a:off x="8035604" y="8073664"/>
            <a:ext cx="3638215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Prostorno-planska dokumentacija razvijenija i kompletnija</a:t>
            </a:r>
            <a:endParaRPr lang="hr-HR" altLang="en-US" sz="2700" dirty="0">
              <a:latin typeface="Sitka Banner" pitchFamily="2" charset="0"/>
            </a:endParaRPr>
          </a:p>
        </p:txBody>
      </p:sp>
      <p:cxnSp>
        <p:nvCxnSpPr>
          <p:cNvPr id="26" name="AutoShape 28"/>
          <p:cNvCxnSpPr>
            <a:cxnSpLocks noChangeShapeType="1"/>
          </p:cNvCxnSpPr>
          <p:nvPr/>
        </p:nvCxnSpPr>
        <p:spPr bwMode="auto">
          <a:xfrm flipV="1">
            <a:off x="859047" y="8838264"/>
            <a:ext cx="0" cy="6374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</p:cNvCxnSpPr>
          <p:nvPr/>
        </p:nvCxnSpPr>
        <p:spPr bwMode="auto">
          <a:xfrm flipV="1">
            <a:off x="2571148" y="8823086"/>
            <a:ext cx="0" cy="6374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6"/>
          <p:cNvCxnSpPr>
            <a:cxnSpLocks noChangeShapeType="1"/>
          </p:cNvCxnSpPr>
          <p:nvPr/>
        </p:nvCxnSpPr>
        <p:spPr bwMode="auto">
          <a:xfrm flipV="1">
            <a:off x="2571148" y="7686621"/>
            <a:ext cx="0" cy="330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4"/>
          <p:cNvCxnSpPr>
            <a:cxnSpLocks noChangeShapeType="1"/>
          </p:cNvCxnSpPr>
          <p:nvPr/>
        </p:nvCxnSpPr>
        <p:spPr bwMode="auto">
          <a:xfrm flipV="1">
            <a:off x="8249617" y="7686621"/>
            <a:ext cx="0" cy="3870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3"/>
          <p:cNvCxnSpPr>
            <a:cxnSpLocks noChangeShapeType="1"/>
          </p:cNvCxnSpPr>
          <p:nvPr/>
        </p:nvCxnSpPr>
        <p:spPr bwMode="auto">
          <a:xfrm flipH="1" flipV="1">
            <a:off x="9961718" y="7673341"/>
            <a:ext cx="14268" cy="3870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2"/>
          <p:cNvCxnSpPr>
            <a:cxnSpLocks noChangeShapeType="1"/>
          </p:cNvCxnSpPr>
          <p:nvPr/>
        </p:nvCxnSpPr>
        <p:spPr bwMode="auto">
          <a:xfrm flipV="1">
            <a:off x="11459807" y="7686621"/>
            <a:ext cx="0" cy="3870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21"/>
          <p:cNvCxnSpPr>
            <a:cxnSpLocks noChangeShapeType="1"/>
          </p:cNvCxnSpPr>
          <p:nvPr/>
        </p:nvCxnSpPr>
        <p:spPr bwMode="auto">
          <a:xfrm flipV="1">
            <a:off x="2571148" y="6430629"/>
            <a:ext cx="0" cy="4325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20"/>
          <p:cNvCxnSpPr>
            <a:cxnSpLocks noChangeShapeType="1"/>
          </p:cNvCxnSpPr>
          <p:nvPr/>
        </p:nvCxnSpPr>
        <p:spPr bwMode="auto">
          <a:xfrm flipV="1">
            <a:off x="7436369" y="6430629"/>
            <a:ext cx="0" cy="4325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9"/>
          <p:cNvCxnSpPr>
            <a:cxnSpLocks noChangeShapeType="1"/>
          </p:cNvCxnSpPr>
          <p:nvPr/>
        </p:nvCxnSpPr>
        <p:spPr bwMode="auto">
          <a:xfrm flipV="1">
            <a:off x="9890381" y="6430629"/>
            <a:ext cx="0" cy="4325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8"/>
          <p:cNvCxnSpPr>
            <a:cxnSpLocks noChangeShapeType="1"/>
          </p:cNvCxnSpPr>
          <p:nvPr/>
        </p:nvCxnSpPr>
        <p:spPr bwMode="auto">
          <a:xfrm flipV="1">
            <a:off x="11459807" y="6430629"/>
            <a:ext cx="0" cy="4325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7"/>
          <p:cNvCxnSpPr>
            <a:cxnSpLocks noChangeShapeType="1"/>
          </p:cNvCxnSpPr>
          <p:nvPr/>
        </p:nvCxnSpPr>
        <p:spPr bwMode="auto">
          <a:xfrm flipV="1">
            <a:off x="2385670" y="5278987"/>
            <a:ext cx="0" cy="330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6"/>
          <p:cNvCxnSpPr>
            <a:cxnSpLocks noChangeShapeType="1"/>
          </p:cNvCxnSpPr>
          <p:nvPr/>
        </p:nvCxnSpPr>
        <p:spPr bwMode="auto">
          <a:xfrm flipV="1">
            <a:off x="4711274" y="5278987"/>
            <a:ext cx="0" cy="330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5"/>
          <p:cNvCxnSpPr>
            <a:cxnSpLocks noChangeShapeType="1"/>
          </p:cNvCxnSpPr>
          <p:nvPr/>
        </p:nvCxnSpPr>
        <p:spPr bwMode="auto">
          <a:xfrm flipV="1">
            <a:off x="7193821" y="5278987"/>
            <a:ext cx="0" cy="330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14"/>
          <p:cNvCxnSpPr>
            <a:cxnSpLocks noChangeShapeType="1"/>
          </p:cNvCxnSpPr>
          <p:nvPr/>
        </p:nvCxnSpPr>
        <p:spPr bwMode="auto">
          <a:xfrm flipV="1">
            <a:off x="9005795" y="5278987"/>
            <a:ext cx="0" cy="330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13"/>
          <p:cNvCxnSpPr>
            <a:cxnSpLocks noChangeShapeType="1"/>
          </p:cNvCxnSpPr>
          <p:nvPr/>
        </p:nvCxnSpPr>
        <p:spPr bwMode="auto">
          <a:xfrm flipV="1">
            <a:off x="11131654" y="5278987"/>
            <a:ext cx="0" cy="330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12"/>
          <p:cNvCxnSpPr>
            <a:cxnSpLocks noChangeShapeType="1"/>
          </p:cNvCxnSpPr>
          <p:nvPr/>
        </p:nvCxnSpPr>
        <p:spPr bwMode="auto">
          <a:xfrm flipV="1">
            <a:off x="1515352" y="4138727"/>
            <a:ext cx="0" cy="3187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11"/>
          <p:cNvCxnSpPr>
            <a:cxnSpLocks noChangeShapeType="1"/>
          </p:cNvCxnSpPr>
          <p:nvPr/>
        </p:nvCxnSpPr>
        <p:spPr bwMode="auto">
          <a:xfrm flipV="1">
            <a:off x="3541339" y="4138727"/>
            <a:ext cx="0" cy="3187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10"/>
          <p:cNvCxnSpPr>
            <a:cxnSpLocks noChangeShapeType="1"/>
          </p:cNvCxnSpPr>
          <p:nvPr/>
        </p:nvCxnSpPr>
        <p:spPr bwMode="auto">
          <a:xfrm flipV="1">
            <a:off x="5966815" y="4138727"/>
            <a:ext cx="0" cy="3187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9"/>
          <p:cNvCxnSpPr>
            <a:cxnSpLocks noChangeShapeType="1"/>
          </p:cNvCxnSpPr>
          <p:nvPr/>
        </p:nvCxnSpPr>
        <p:spPr bwMode="auto">
          <a:xfrm flipV="1">
            <a:off x="7293694" y="4138727"/>
            <a:ext cx="0" cy="3187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8"/>
          <p:cNvCxnSpPr>
            <a:cxnSpLocks noChangeShapeType="1"/>
          </p:cNvCxnSpPr>
          <p:nvPr/>
        </p:nvCxnSpPr>
        <p:spPr bwMode="auto">
          <a:xfrm flipV="1">
            <a:off x="9219808" y="4138727"/>
            <a:ext cx="0" cy="3187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7"/>
          <p:cNvCxnSpPr>
            <a:cxnSpLocks noChangeShapeType="1"/>
          </p:cNvCxnSpPr>
          <p:nvPr/>
        </p:nvCxnSpPr>
        <p:spPr bwMode="auto">
          <a:xfrm flipV="1">
            <a:off x="5253440" y="3019338"/>
            <a:ext cx="0" cy="29597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6"/>
          <p:cNvCxnSpPr>
            <a:cxnSpLocks noChangeShapeType="1"/>
          </p:cNvCxnSpPr>
          <p:nvPr/>
        </p:nvCxnSpPr>
        <p:spPr bwMode="auto">
          <a:xfrm flipV="1">
            <a:off x="6409108" y="3019338"/>
            <a:ext cx="0" cy="29597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3707793" y="6863206"/>
            <a:ext cx="2387430" cy="8196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1650" dirty="0">
                <a:latin typeface="Sitka Banner" pitchFamily="2" charset="0"/>
              </a:rPr>
              <a:t>Čišćenje obale </a:t>
            </a:r>
            <a:r>
              <a:rPr lang="hr-HR" altLang="en-US" sz="1650" dirty="0" err="1">
                <a:latin typeface="Sitka Banner" pitchFamily="2" charset="0"/>
              </a:rPr>
              <a:t>reke</a:t>
            </a:r>
            <a:endParaRPr lang="hr-HR" altLang="en-US" sz="2700" dirty="0">
              <a:latin typeface="Sitka Banner" pitchFamily="2" charset="0"/>
            </a:endParaRPr>
          </a:p>
        </p:txBody>
      </p:sp>
      <p:cxnSp>
        <p:nvCxnSpPr>
          <p:cNvPr id="50" name="AutoShape 4"/>
          <p:cNvCxnSpPr>
            <a:cxnSpLocks noChangeShapeType="1"/>
          </p:cNvCxnSpPr>
          <p:nvPr/>
        </p:nvCxnSpPr>
        <p:spPr bwMode="auto">
          <a:xfrm flipV="1">
            <a:off x="4925287" y="6430629"/>
            <a:ext cx="0" cy="4325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2"/>
          <p:cNvCxnSpPr>
            <a:cxnSpLocks noChangeShapeType="1"/>
          </p:cNvCxnSpPr>
          <p:nvPr/>
        </p:nvCxnSpPr>
        <p:spPr bwMode="auto">
          <a:xfrm flipH="1" flipV="1">
            <a:off x="3313058" y="7684726"/>
            <a:ext cx="1940382" cy="15804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1"/>
          <p:cNvCxnSpPr>
            <a:cxnSpLocks noChangeShapeType="1"/>
          </p:cNvCxnSpPr>
          <p:nvPr/>
        </p:nvCxnSpPr>
        <p:spPr bwMode="auto">
          <a:xfrm flipH="1" flipV="1">
            <a:off x="4625669" y="7684726"/>
            <a:ext cx="1927531" cy="15804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2" y="1389102"/>
            <a:ext cx="1828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latin typeface="Sitka Banner" pitchFamily="2" charset="0"/>
              </a:rPr>
              <a:t>DOBRO RAZVIJENO „STABLO CILJEVA“ BI TREBALO DA PREDSTAVLJA PRVU KOLONU MATRICE LOGIČKOG OKVIRA</a:t>
            </a:r>
            <a:endParaRPr lang="pl-PL" sz="2800" b="1" dirty="0">
              <a:latin typeface="Sitka Banne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44600" y="5778825"/>
            <a:ext cx="4114800" cy="5078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sz="2700" b="1" dirty="0">
                <a:solidFill>
                  <a:schemeClr val="bg1"/>
                </a:solidFill>
                <a:latin typeface="Sitka Banner" pitchFamily="2" charset="0"/>
              </a:rPr>
              <a:t>Specifični cilj(evi)</a:t>
            </a:r>
            <a:endParaRPr lang="en-US" sz="2700" b="1" dirty="0">
              <a:solidFill>
                <a:schemeClr val="bg1"/>
              </a:solidFill>
              <a:latin typeface="Sitka Banner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944600" y="4595085"/>
            <a:ext cx="4114800" cy="507831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sz="2700" b="1" dirty="0">
                <a:solidFill>
                  <a:schemeClr val="bg1"/>
                </a:solidFill>
                <a:latin typeface="Sitka Banner" pitchFamily="2" charset="0"/>
              </a:rPr>
              <a:t>Opšti cilj</a:t>
            </a:r>
            <a:endParaRPr lang="en-US" sz="2700" b="1" dirty="0">
              <a:solidFill>
                <a:schemeClr val="bg1"/>
              </a:solidFill>
              <a:latin typeface="Sitka Banner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944600" y="6995385"/>
            <a:ext cx="4114800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sz="2700" b="1" dirty="0">
                <a:solidFill>
                  <a:srgbClr val="002060"/>
                </a:solidFill>
                <a:latin typeface="Sitka Banner" pitchFamily="2" charset="0"/>
              </a:rPr>
              <a:t>Rezultati</a:t>
            </a:r>
            <a:endParaRPr lang="en-US" sz="2700" b="1" dirty="0">
              <a:solidFill>
                <a:srgbClr val="002060"/>
              </a:solidFill>
              <a:latin typeface="Sitka Banner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448300"/>
            <a:ext cx="18288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0" y="6670142"/>
            <a:ext cx="182880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3939761" y="3259604"/>
            <a:ext cx="4119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700" b="1" i="1" dirty="0">
                <a:solidFill>
                  <a:srgbClr val="002060"/>
                </a:solidFill>
                <a:latin typeface="Sitka Banner" pitchFamily="2" charset="0"/>
              </a:rPr>
              <a:t>Logika intervencije</a:t>
            </a:r>
          </a:p>
          <a:p>
            <a:pPr algn="ctr"/>
            <a:r>
              <a:rPr lang="sr-Latn-RS" sz="2700" b="1" i="1" dirty="0">
                <a:solidFill>
                  <a:srgbClr val="002060"/>
                </a:solidFill>
                <a:latin typeface="Sitka Banner" pitchFamily="2" charset="0"/>
              </a:rPr>
              <a:t>projekta</a:t>
            </a:r>
            <a:endParaRPr lang="en-US" sz="2700" b="1" i="1" dirty="0">
              <a:solidFill>
                <a:srgbClr val="002060"/>
              </a:solidFill>
              <a:latin typeface="Sitka Banner" pitchFamily="2" charset="0"/>
            </a:endParaRPr>
          </a:p>
        </p:txBody>
      </p:sp>
      <p:cxnSp>
        <p:nvCxnSpPr>
          <p:cNvPr id="61" name="Straight Arrow Connector 60"/>
          <p:cNvCxnSpPr>
            <a:stCxn id="55" idx="2"/>
            <a:endCxn id="3" idx="0"/>
          </p:cNvCxnSpPr>
          <p:nvPr/>
        </p:nvCxnSpPr>
        <p:spPr>
          <a:xfrm>
            <a:off x="16002000" y="5125998"/>
            <a:ext cx="0" cy="62974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5996684" y="6141296"/>
            <a:ext cx="5316" cy="83100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3939284" y="8349520"/>
            <a:ext cx="4114800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sz="2700" b="1" dirty="0">
                <a:solidFill>
                  <a:srgbClr val="002060"/>
                </a:solidFill>
                <a:latin typeface="Sitka Banner" pitchFamily="2" charset="0"/>
              </a:rPr>
              <a:t>Aktivnosti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6002000" y="7398596"/>
            <a:ext cx="5316" cy="83100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1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9" grpId="0" animBg="1"/>
      <p:bldP spid="3" grpId="0" animBg="1"/>
      <p:bldP spid="55" grpId="0" animBg="1"/>
      <p:bldP spid="56" grpId="0" animBg="1"/>
      <p:bldP spid="59" grpId="0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2401550" y="5335541"/>
            <a:ext cx="5743575" cy="3638810"/>
          </a:xfrm>
          <a:custGeom>
            <a:avLst/>
            <a:gdLst/>
            <a:ahLst/>
            <a:cxnLst/>
            <a:rect l="l" t="t" r="r" b="b"/>
            <a:pathLst>
              <a:path w="8141581" h="4834064">
                <a:moveTo>
                  <a:pt x="0" y="0"/>
                </a:moveTo>
                <a:lnTo>
                  <a:pt x="8141581" y="0"/>
                </a:lnTo>
                <a:lnTo>
                  <a:pt x="8141581" y="4834064"/>
                </a:lnTo>
                <a:lnTo>
                  <a:pt x="0" y="48340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38392" y="1549610"/>
            <a:ext cx="15371028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ANALIZA CILJEVA - KORACI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939" y="2588109"/>
            <a:ext cx="14147346" cy="6835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8632" lvl="1" indent="-244316" algn="l">
              <a:lnSpc>
                <a:spcPts val="4860"/>
              </a:lnSpc>
              <a:buAutoNum type="arabicPeriod"/>
            </a:pP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Preformulisati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negativnu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situaciju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u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problemskoj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analizi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u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pozitivna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rešenja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koja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su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:</a:t>
            </a:r>
          </a:p>
          <a:p>
            <a:pPr marL="1174432" lvl="2" indent="-391478" algn="l">
              <a:lnSpc>
                <a:spcPts val="4860"/>
              </a:lnSpc>
              <a:buFont typeface="Arial"/>
              <a:buChar char="⚬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Poželjna</a:t>
            </a:r>
            <a:endParaRPr lang="en-US" sz="27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174432" lvl="2" indent="-391478" algn="l">
              <a:lnSpc>
                <a:spcPts val="4860"/>
              </a:lnSpc>
              <a:buFont typeface="Arial"/>
              <a:buChar char="⚬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Realno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ostvarljiva</a:t>
            </a:r>
            <a:endParaRPr lang="en-US" sz="27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782954" lvl="2" algn="l">
              <a:lnSpc>
                <a:spcPts val="4860"/>
              </a:lnSpc>
            </a:pPr>
            <a:endParaRPr lang="en-US" sz="27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488632" lvl="1" indent="-244316" algn="l">
              <a:lnSpc>
                <a:spcPts val="4860"/>
              </a:lnSpc>
              <a:buAutoNum type="arabicPeriod"/>
            </a:pP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Proveriti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je li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odnos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sredstava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ciljeva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logičan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(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proizlazi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iz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uzročno-posledične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logike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problema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)</a:t>
            </a:r>
          </a:p>
          <a:p>
            <a:pPr marL="488632" lvl="1" indent="-244316" algn="l">
              <a:lnSpc>
                <a:spcPts val="4860"/>
              </a:lnSpc>
              <a:buAutoNum type="arabicPeriod"/>
            </a:pPr>
            <a:endParaRPr lang="en-US" sz="32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488632" lvl="1" indent="-244316" algn="l">
              <a:lnSpc>
                <a:spcPts val="4860"/>
              </a:lnSpc>
              <a:buAutoNum type="arabicPeriod"/>
            </a:pP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Ako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je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potrebno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:</a:t>
            </a:r>
          </a:p>
          <a:p>
            <a:pPr marL="1174432" lvl="2" indent="-391478" algn="l">
              <a:lnSpc>
                <a:spcPts val="4860"/>
              </a:lnSpc>
              <a:buFont typeface="Arial"/>
              <a:buChar char="⚬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Revidirati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formulacije</a:t>
            </a:r>
            <a:endParaRPr lang="en-US" sz="27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174432" lvl="2" indent="-391478" algn="l">
              <a:lnSpc>
                <a:spcPts val="4860"/>
              </a:lnSpc>
              <a:buFont typeface="Arial"/>
              <a:buChar char="⚬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Dodati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nove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ciljeve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ako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se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čini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da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nedostaju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u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hijararhiji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kako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bi se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ostvarili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viši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</a:p>
          <a:p>
            <a:pPr marL="1174432" lvl="2" indent="-391478" algn="l">
              <a:lnSpc>
                <a:spcPts val="4860"/>
              </a:lnSpc>
              <a:buFont typeface="Arial"/>
              <a:buChar char="⚬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Eliminisati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ciljeve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koje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se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čine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nepotrebni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ili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neprikladni</a:t>
            </a:r>
            <a:endParaRPr lang="en-US" sz="2700" spc="25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030200" y="4838700"/>
            <a:ext cx="5200772" cy="5448300"/>
          </a:xfrm>
          <a:custGeom>
            <a:avLst/>
            <a:gdLst/>
            <a:ahLst/>
            <a:cxnLst/>
            <a:rect l="l" t="t" r="r" b="b"/>
            <a:pathLst>
              <a:path w="6884337" h="6471277">
                <a:moveTo>
                  <a:pt x="0" y="0"/>
                </a:moveTo>
                <a:lnTo>
                  <a:pt x="6884337" y="0"/>
                </a:lnTo>
                <a:lnTo>
                  <a:pt x="6884337" y="6471277"/>
                </a:lnTo>
                <a:lnTo>
                  <a:pt x="0" y="647127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21487" y="2835876"/>
            <a:ext cx="13102814" cy="5831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spc="25" dirty="0" err="1">
                <a:solidFill>
                  <a:srgbClr val="000000"/>
                </a:solidFill>
                <a:latin typeface="Sitka Banner" pitchFamily="2" charset="0"/>
              </a:rPr>
              <a:t>Izbor</a:t>
            </a:r>
            <a:r>
              <a:rPr lang="en-US" sz="32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b="1" spc="25" dirty="0" err="1">
                <a:solidFill>
                  <a:srgbClr val="000000"/>
                </a:solidFill>
                <a:latin typeface="Sitka Banner" pitchFamily="2" charset="0"/>
              </a:rPr>
              <a:t>pristupa</a:t>
            </a:r>
            <a:r>
              <a:rPr lang="en-US" sz="32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b="1" spc="25" dirty="0" err="1">
                <a:solidFill>
                  <a:srgbClr val="000000"/>
                </a:solidFill>
                <a:latin typeface="Sitka Banner" pitchFamily="2" charset="0"/>
              </a:rPr>
              <a:t>unutar</a:t>
            </a:r>
            <a:r>
              <a:rPr lang="en-US" sz="32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b="1" spc="25" dirty="0" err="1">
                <a:solidFill>
                  <a:srgbClr val="000000"/>
                </a:solidFill>
                <a:latin typeface="Sitka Banner" pitchFamily="2" charset="0"/>
              </a:rPr>
              <a:t>stabla</a:t>
            </a:r>
            <a:r>
              <a:rPr lang="en-US" sz="32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b="1" spc="25" dirty="0" err="1">
                <a:solidFill>
                  <a:srgbClr val="000000"/>
                </a:solidFill>
                <a:latin typeface="Sitka Banner" pitchFamily="2" charset="0"/>
              </a:rPr>
              <a:t>ciljeva</a:t>
            </a:r>
            <a:r>
              <a:rPr lang="en-US" sz="3200" b="1" spc="25" dirty="0">
                <a:solidFill>
                  <a:srgbClr val="000000"/>
                </a:solidFill>
                <a:latin typeface="Sitka Banner" pitchFamily="2" charset="0"/>
              </a:rPr>
              <a:t> s </a:t>
            </a:r>
            <a:r>
              <a:rPr lang="en-US" sz="3200" b="1" spc="25" dirty="0" err="1">
                <a:solidFill>
                  <a:srgbClr val="000000"/>
                </a:solidFill>
                <a:latin typeface="Sitka Banner" pitchFamily="2" charset="0"/>
              </a:rPr>
              <a:t>obzirom</a:t>
            </a:r>
            <a:r>
              <a:rPr lang="en-US" sz="32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b="1" spc="25" dirty="0" err="1">
                <a:solidFill>
                  <a:srgbClr val="000000"/>
                </a:solidFill>
                <a:latin typeface="Sitka Banner" pitchFamily="2" charset="0"/>
              </a:rPr>
              <a:t>na</a:t>
            </a:r>
            <a:r>
              <a:rPr lang="en-US" sz="3200" b="1" spc="25" dirty="0">
                <a:solidFill>
                  <a:srgbClr val="000000"/>
                </a:solidFill>
                <a:latin typeface="Sitka Banner" pitchFamily="2" charset="0"/>
              </a:rPr>
              <a:t>:</a:t>
            </a:r>
          </a:p>
          <a:p>
            <a:pPr marL="1297304" lvl="2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Doprinos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ključnim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strateškim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(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programskim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,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sektorskim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)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ciljevima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297304" lvl="2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Koristi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za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ciljnu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grupu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druge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grupe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obuhvaćene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horizontalnim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politikama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297304" lvl="2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Komplementarnost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s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drugim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programima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projektima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297304" lvl="2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Finansijski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operativni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resursi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297304" lvl="2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Finansijska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ekonomska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isplativost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297304" lvl="2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Doprinos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institucionalnom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jačanju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297304" lvl="2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Tehnička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izvodljivost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297304" lvl="2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Uticaj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na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životnu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sredinu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411965" y="1872800"/>
            <a:ext cx="11921858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ANALIZA STRATEGIJA</a:t>
            </a:r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58486" y="1389831"/>
            <a:ext cx="15371028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FAZA PLANIRANJA – MATRICA LOGIČKOG OKVIRA</a:t>
            </a:r>
          </a:p>
        </p:txBody>
      </p:sp>
      <p:sp>
        <p:nvSpPr>
          <p:cNvPr id="4" name="Freeform 4"/>
          <p:cNvSpPr/>
          <p:nvPr/>
        </p:nvSpPr>
        <p:spPr>
          <a:xfrm>
            <a:off x="9101782" y="2286000"/>
            <a:ext cx="8633013" cy="6009536"/>
          </a:xfrm>
          <a:custGeom>
            <a:avLst/>
            <a:gdLst/>
            <a:ahLst/>
            <a:cxnLst/>
            <a:rect l="l" t="t" r="r" b="b"/>
            <a:pathLst>
              <a:path w="8633013" h="6009536">
                <a:moveTo>
                  <a:pt x="0" y="0"/>
                </a:moveTo>
                <a:lnTo>
                  <a:pt x="8633014" y="0"/>
                </a:lnTo>
                <a:lnTo>
                  <a:pt x="8633014" y="6009536"/>
                </a:lnTo>
                <a:lnTo>
                  <a:pt x="0" y="60095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25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44646" y="2169795"/>
            <a:ext cx="8503918" cy="389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Sažet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tabelarni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prikaz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projekta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koji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služi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:</a:t>
            </a:r>
          </a:p>
          <a:p>
            <a:pPr marL="1108392" lvl="2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Kvalitetnom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logičnom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planiranju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definisanju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projekta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108392" lvl="2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Jasnoj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prezentaciji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projekta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(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donatorima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ostalim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zainteresovanim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stranama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)</a:t>
            </a:r>
          </a:p>
          <a:p>
            <a:pPr marL="1108392" lvl="2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Praćenju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sprovođenja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ocene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projekta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77215" y="1645922"/>
            <a:ext cx="17133570" cy="7527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MATRICA LOGIČKOG OKVIRA – LOGIKA INTERVENCIJE</a:t>
            </a:r>
          </a:p>
          <a:p>
            <a:pPr algn="ctr">
              <a:lnSpc>
                <a:spcPts val="3240"/>
              </a:lnSpc>
            </a:pPr>
            <a:endParaRPr lang="en-US" sz="3600" b="1" spc="33" dirty="0">
              <a:solidFill>
                <a:srgbClr val="000000"/>
              </a:solidFill>
              <a:latin typeface="TT Rounds Condensed Bold"/>
            </a:endParaRPr>
          </a:p>
          <a:p>
            <a:pPr algn="ctr">
              <a:lnSpc>
                <a:spcPts val="3240"/>
              </a:lnSpc>
            </a:pPr>
            <a:r>
              <a:rPr lang="en-US" sz="3200" b="1" spc="25" dirty="0">
                <a:solidFill>
                  <a:srgbClr val="000000"/>
                </a:solidFill>
                <a:latin typeface="Sitka Banner" pitchFamily="2" charset="0"/>
              </a:rPr>
              <a:t>OPŠTI CILJ</a:t>
            </a:r>
          </a:p>
          <a:p>
            <a:pPr algn="ctr">
              <a:lnSpc>
                <a:spcPts val="3240"/>
              </a:lnSpc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Opisuje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predviđeni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dugoročni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cilj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čijem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ostvarenju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projekat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doprinosi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algn="ctr">
              <a:lnSpc>
                <a:spcPts val="3240"/>
              </a:lnSpc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Uvek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treba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početi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rečima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„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doprinosi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“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ili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„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treba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da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doprinese</a:t>
            </a:r>
            <a:r>
              <a:rPr lang="en-US" sz="2700" spc="25" dirty="0">
                <a:solidFill>
                  <a:srgbClr val="000000"/>
                </a:solidFill>
                <a:latin typeface="TT Rounds Condensed"/>
              </a:rPr>
              <a:t>“</a:t>
            </a:r>
          </a:p>
          <a:p>
            <a:pPr algn="ctr">
              <a:lnSpc>
                <a:spcPts val="3240"/>
              </a:lnSpc>
            </a:pPr>
            <a:endParaRPr lang="en-US" sz="2700" spc="25" dirty="0">
              <a:solidFill>
                <a:srgbClr val="000000"/>
              </a:solidFill>
              <a:latin typeface="TT Rounds Condensed"/>
            </a:endParaRPr>
          </a:p>
          <a:p>
            <a:pPr algn="ctr">
              <a:lnSpc>
                <a:spcPts val="3240"/>
              </a:lnSpc>
            </a:pPr>
            <a:r>
              <a:rPr lang="en-US" sz="3200" b="1" spc="25" dirty="0">
                <a:solidFill>
                  <a:srgbClr val="000000"/>
                </a:solidFill>
                <a:latin typeface="Sitka Banner" pitchFamily="2" charset="0"/>
              </a:rPr>
              <a:t>SPECIFIČNI CILJ</a:t>
            </a:r>
          </a:p>
          <a:p>
            <a:pPr algn="ctr">
              <a:lnSpc>
                <a:spcPts val="3240"/>
              </a:lnSpc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Opisuje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željene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efekte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projekta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(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svrha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projekta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)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neposrednog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cilja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za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direktne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korisnike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algn="ctr">
              <a:lnSpc>
                <a:spcPts val="3240"/>
              </a:lnSpc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treba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početi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rečima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„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povećan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“ „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poboljšan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“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itd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algn="ctr">
              <a:lnSpc>
                <a:spcPts val="3240"/>
              </a:lnSpc>
            </a:pPr>
            <a:endParaRPr lang="en-US" sz="2700" spc="25" dirty="0">
              <a:solidFill>
                <a:srgbClr val="000000"/>
              </a:solidFill>
              <a:latin typeface="TT Rounds Condensed"/>
            </a:endParaRPr>
          </a:p>
          <a:p>
            <a:pPr algn="ctr">
              <a:lnSpc>
                <a:spcPts val="3240"/>
              </a:lnSpc>
            </a:pPr>
            <a:r>
              <a:rPr lang="en-US" sz="3600" b="1" spc="25" dirty="0">
                <a:solidFill>
                  <a:srgbClr val="000000"/>
                </a:solidFill>
                <a:latin typeface="Sitka Banner" pitchFamily="2" charset="0"/>
              </a:rPr>
              <a:t>REZULTATI</a:t>
            </a:r>
          </a:p>
          <a:p>
            <a:pPr algn="ctr">
              <a:lnSpc>
                <a:spcPts val="3240"/>
              </a:lnSpc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Opisuju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ciljeve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koje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menadžment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projekta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treba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da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postigne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održi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za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vreme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trajanja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projekta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algn="ctr">
              <a:lnSpc>
                <a:spcPts val="3240"/>
              </a:lnSpc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Definisati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kao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opipljive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rezultate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– „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postignuti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“ „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proizvedeni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“ „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sprovedeni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“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itd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algn="ctr">
              <a:lnSpc>
                <a:spcPts val="3240"/>
              </a:lnSpc>
            </a:pPr>
            <a:endParaRPr lang="en-US" sz="27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algn="ctr">
              <a:lnSpc>
                <a:spcPts val="3240"/>
              </a:lnSpc>
            </a:pPr>
            <a:r>
              <a:rPr lang="en-US" sz="3200" b="1" spc="25" dirty="0">
                <a:solidFill>
                  <a:srgbClr val="000000"/>
                </a:solidFill>
                <a:latin typeface="Sitka Banner" pitchFamily="2" charset="0"/>
              </a:rPr>
              <a:t>AKTIVNOSTI</a:t>
            </a:r>
          </a:p>
          <a:p>
            <a:pPr algn="ctr">
              <a:lnSpc>
                <a:spcPts val="3240"/>
              </a:lnSpc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Treba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da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budu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definisane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kao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procesi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,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upotrebom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sadašnjeg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vremena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aktivnih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oblika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glagola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– „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pripremiti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“, „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izraditi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“, „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izgraditi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“, „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sprovesti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istraživanje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“</a:t>
            </a:r>
          </a:p>
          <a:p>
            <a:pPr algn="ctr">
              <a:lnSpc>
                <a:spcPts val="3240"/>
              </a:lnSpc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Preporučuje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da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budu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numerisani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povezani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odgovarajućim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rezultatom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57150"/>
              </p:ext>
            </p:extLst>
          </p:nvPr>
        </p:nvGraphicFramePr>
        <p:xfrm>
          <a:off x="4" y="2"/>
          <a:ext cx="18288001" cy="10287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8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58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29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553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929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20082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 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Result chain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Indicators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Baseline 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2100" b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(incl. </a:t>
                      </a:r>
                      <a:r>
                        <a:rPr lang="fr-BE" sz="2100" b="0" dirty="0" err="1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reference</a:t>
                      </a:r>
                      <a:r>
                        <a:rPr lang="fr-BE" sz="2100" b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 </a:t>
                      </a:r>
                      <a:r>
                        <a:rPr lang="fr-BE" sz="2100" b="0" dirty="0" err="1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year</a:t>
                      </a:r>
                      <a:r>
                        <a:rPr lang="fr-BE" sz="2100" b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)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Current value 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Reference date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Targets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(incl. reference year)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Sources and means of verification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Assumptions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051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83820" algn="l"/>
                        </a:tabLs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Overall objective:   </a:t>
                      </a: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Impact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Bolje iskorišćenje ekonomskog potencijala pog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r</a:t>
                      </a: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aničnih oblasti kroz</a:t>
                      </a:r>
                      <a:r>
                        <a:rPr lang="sr-Latn-RS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 poboljšanje uslova za bavljenje poljoprivrednom i turizmom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Povećan broj registrovanih poljoprivrednih proizvođača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Povećan</a:t>
                      </a:r>
                      <a:r>
                        <a:rPr lang="sr-Latn-RS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 broj turističkih noćenja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Sitka Banner" pitchFamily="2" charset="0"/>
                        </a:rPr>
                        <a:t>116 </a:t>
                      </a:r>
                      <a:r>
                        <a:rPr lang="en-US" sz="1800" dirty="0" err="1">
                          <a:latin typeface="Sitka Banner" pitchFamily="2" charset="0"/>
                        </a:rPr>
                        <a:t>poljoprivrednih</a:t>
                      </a:r>
                      <a:r>
                        <a:rPr lang="en-US" sz="1800" dirty="0">
                          <a:latin typeface="Sitka Banner" pitchFamily="2" charset="0"/>
                        </a:rPr>
                        <a:t> </a:t>
                      </a:r>
                      <a:r>
                        <a:rPr lang="en-US" sz="1800" dirty="0" err="1">
                          <a:latin typeface="Sitka Banner" pitchFamily="2" charset="0"/>
                        </a:rPr>
                        <a:t>proizvo</a:t>
                      </a:r>
                      <a:r>
                        <a:rPr lang="sr-Latn-RS" sz="1800" dirty="0">
                          <a:latin typeface="Sitka Banner" pitchFamily="2" charset="0"/>
                        </a:rPr>
                        <a:t>đača</a:t>
                      </a:r>
                      <a:r>
                        <a:rPr lang="en-US" sz="1800" dirty="0">
                          <a:latin typeface="Sitka Banner" pitchFamily="2" charset="0"/>
                        </a:rPr>
                        <a:t> (2018)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Sitka Banner" pitchFamily="2" charset="0"/>
                        </a:rPr>
                        <a:t>5431 </a:t>
                      </a:r>
                      <a:r>
                        <a:rPr lang="sr-Latn-RS" sz="1800" dirty="0">
                          <a:latin typeface="Sitka Banner" pitchFamily="2" charset="0"/>
                        </a:rPr>
                        <a:t>noćenja </a:t>
                      </a:r>
                      <a:r>
                        <a:rPr lang="en-US" sz="1800" dirty="0">
                          <a:latin typeface="Sitka Banner" pitchFamily="2" charset="0"/>
                        </a:rPr>
                        <a:t>(2018)</a:t>
                      </a: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Sitka Banner" pitchFamily="2" charset="0"/>
                        </a:rPr>
                        <a:t>121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Sitka Banner" pitchFamily="2" charset="0"/>
                        </a:rPr>
                        <a:t>5631</a:t>
                      </a: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Sitka Banner" pitchFamily="2" charset="0"/>
                        </a:rPr>
                        <a:t>250 (2025)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Sitka Banner" pitchFamily="2" charset="0"/>
                        </a:rPr>
                        <a:t>7200 (2025)</a:t>
                      </a: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i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Opštinska služba za poljoprivredu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i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Opštinska turistička organizacija</a:t>
                      </a:r>
                      <a:endParaRPr lang="en-US" sz="1800" i="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Neće doći do značajnijih negativnih ekonomskih kretanja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7560">
                <a:tc>
                  <a:txBody>
                    <a:bodyPr/>
                    <a:lstStyle/>
                    <a:p>
                      <a:pPr marL="71755" marR="71755" indent="-64135" algn="ctr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83820" algn="l"/>
                        </a:tabLs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Specific objective(s):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</a:endParaRPr>
                    </a:p>
                    <a:p>
                      <a:pPr marL="71755" marR="71755" indent="-64135" algn="ctr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83820" algn="l"/>
                        </a:tabLst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Outcome(s)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Čistija reka i njene obale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Biohemijska i bakt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er</a:t>
                      </a: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iološka ispravnost vode povećana za 5% do kraja projekta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Broj divljih deponija uz reku smanj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n za 30%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75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uzoraka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 </a:t>
                      </a:r>
                      <a:r>
                        <a:rPr lang="en-GB" sz="1800" baseline="0" dirty="0" err="1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neispravno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 (75%)</a:t>
                      </a: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 (2018)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14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divljih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deponija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 (100%)</a:t>
                      </a: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(2018)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72 (72%)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12 (85,75%)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67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 (67%)</a:t>
                      </a:r>
                      <a:r>
                        <a:rPr lang="sr-Latn-RS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 (2022)</a:t>
                      </a:r>
                      <a:endParaRPr lang="en-GB" sz="1800" baseline="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</a:endParaRP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7 (50%)</a:t>
                      </a:r>
                      <a:r>
                        <a:rPr lang="sr-Latn-RS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 (2022)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Uprava za vode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Evidencija JKP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Izveštaji sa projekta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Nema poplava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Nema novih priključaka većih zagađivača</a:t>
                      </a:r>
                      <a:r>
                        <a:rPr lang="sr-Latn-RS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 na kanalizacionu mrežu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0068">
                <a:tc>
                  <a:txBody>
                    <a:bodyPr/>
                    <a:lstStyle/>
                    <a:p>
                      <a:pPr marL="71755" marR="71755" indent="-64135" algn="ctr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83820" algn="l"/>
                        </a:tabLs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Outputs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Latn-RS" sz="1800" dirty="0">
                          <a:latin typeface="Sitka Banner" pitchFamily="2" charset="0"/>
                        </a:rPr>
                        <a:t>Đubre se redovnije odnosi sa teritorije</a:t>
                      </a:r>
                    </a:p>
                    <a:p>
                      <a:pPr marL="179388" indent="-17938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Latn-RS" sz="1800" dirty="0">
                          <a:latin typeface="Sitka Banner" pitchFamily="2" charset="0"/>
                        </a:rPr>
                        <a:t>Obala reke očišćena</a:t>
                      </a:r>
                    </a:p>
                    <a:p>
                      <a:pPr marL="179388" indent="-17938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Latn-RS" sz="1800" dirty="0">
                          <a:latin typeface="Sitka Banner" pitchFamily="2" charset="0"/>
                        </a:rPr>
                        <a:t>Unapređena svest građana</a:t>
                      </a:r>
                    </a:p>
                    <a:p>
                      <a:pPr marL="179388" indent="-17938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Latn-RS" sz="1800" dirty="0">
                          <a:latin typeface="Sitka Banner" pitchFamily="2" charset="0"/>
                        </a:rPr>
                        <a:t>Razvijena prostorno-planska dokumentacija</a:t>
                      </a:r>
                      <a:endParaRPr lang="en-US" sz="1800" dirty="0">
                        <a:latin typeface="Sitka Banner" pitchFamily="2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8288" indent="-268288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latin typeface="Sitka Banner" pitchFamily="2" charset="0"/>
                        </a:rPr>
                        <a:t>i1.a Količina đubreta koje odvozi JKP povećana za 10% do kraja projekta</a:t>
                      </a:r>
                    </a:p>
                    <a:p>
                      <a:pPr marL="268288" indent="-268288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latin typeface="Sitka Banner" pitchFamily="2" charset="0"/>
                        </a:rPr>
                        <a:t>i1.b Teritorija</a:t>
                      </a:r>
                      <a:r>
                        <a:rPr lang="sr-Latn-RS" sz="1800" baseline="0" dirty="0">
                          <a:latin typeface="Sitka Banner" pitchFamily="2" charset="0"/>
                        </a:rPr>
                        <a:t> sa koje se odvozi đubre povećana za 20% do kraja projekta</a:t>
                      </a: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latin typeface="Sitka Banner" pitchFamily="2" charset="0"/>
                        </a:rPr>
                        <a:t>100 </a:t>
                      </a:r>
                      <a:r>
                        <a:rPr lang="en-GB" sz="1800" dirty="0" err="1">
                          <a:latin typeface="Sitka Banner" pitchFamily="2" charset="0"/>
                        </a:rPr>
                        <a:t>tona</a:t>
                      </a:r>
                      <a:r>
                        <a:rPr lang="sr-Latn-RS" sz="1800" dirty="0">
                          <a:latin typeface="Sitka Banner" pitchFamily="2" charset="0"/>
                        </a:rPr>
                        <a:t> (100%) </a:t>
                      </a: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(2018)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</a:endParaRP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latin typeface="Sitka Banner" pitchFamily="2" charset="0"/>
                        </a:rPr>
                        <a:t>10 mesnih</a:t>
                      </a:r>
                      <a:r>
                        <a:rPr lang="sr-Latn-RS" sz="1800" baseline="0" dirty="0">
                          <a:latin typeface="Sitka Banner" pitchFamily="2" charset="0"/>
                        </a:rPr>
                        <a:t> zajednica </a:t>
                      </a:r>
                      <a:r>
                        <a:rPr lang="sr-Latn-RS" sz="1800" dirty="0">
                          <a:latin typeface="Sitka Banner" pitchFamily="2" charset="0"/>
                        </a:rPr>
                        <a:t>(100%) </a:t>
                      </a:r>
                      <a:r>
                        <a:rPr lang="sr-Latn-RS" sz="1800" baseline="0" dirty="0">
                          <a:latin typeface="Sitka Banner" pitchFamily="2" charset="0"/>
                        </a:rPr>
                        <a:t>(2018)</a:t>
                      </a:r>
                      <a:endParaRPr lang="en-US" sz="1800" dirty="0">
                        <a:latin typeface="Sitka Banner" pitchFamily="2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latin typeface="Sitka Banner" pitchFamily="2" charset="0"/>
                        </a:rPr>
                        <a:t>100</a:t>
                      </a:r>
                      <a:r>
                        <a:rPr lang="sr-Latn-RS" sz="1800" dirty="0">
                          <a:latin typeface="Sitka Banner" pitchFamily="2" charset="0"/>
                        </a:rPr>
                        <a:t> (100%)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Latn-RS" sz="1800" dirty="0">
                          <a:latin typeface="Sitka Banner" pitchFamily="2" charset="0"/>
                        </a:rPr>
                        <a:t>10 (100%)</a:t>
                      </a:r>
                      <a:endParaRPr lang="en-US" sz="1800" dirty="0">
                        <a:latin typeface="Sitka Banner" pitchFamily="2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latin typeface="Sitka Banner" pitchFamily="2" charset="0"/>
                        </a:rPr>
                        <a:t>110 (110%) (2020)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latin typeface="Sitka Banner" pitchFamily="2" charset="0"/>
                        </a:rPr>
                        <a:t>12</a:t>
                      </a:r>
                      <a:r>
                        <a:rPr lang="sr-Latn-RS" sz="1800" baseline="0" dirty="0">
                          <a:latin typeface="Sitka Banner" pitchFamily="2" charset="0"/>
                        </a:rPr>
                        <a:t> (120%) (2020)</a:t>
                      </a:r>
                      <a:endParaRPr lang="en-US" sz="1800" dirty="0">
                        <a:latin typeface="Sitka Banner" pitchFamily="2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latin typeface="Sitka Banner" pitchFamily="2" charset="0"/>
                        </a:rPr>
                        <a:t>Evidencija JKP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latin typeface="Sitka Banner" pitchFamily="2" charset="0"/>
                        </a:rPr>
                        <a:t>Izveštaji sa projekta</a:t>
                      </a:r>
                      <a:endParaRPr lang="en-US" sz="1800" dirty="0">
                        <a:latin typeface="Sitka Banner" pitchFamily="2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latin typeface="Sitka Banner" pitchFamily="2" charset="0"/>
                        </a:rPr>
                        <a:t>Nema većih havarija na mehanizaciji i opremi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latin typeface="Sitka Banner" pitchFamily="2" charset="0"/>
                        </a:rPr>
                        <a:t>Nema vandalizma – uništavanja kontejnera</a:t>
                      </a:r>
                      <a:endParaRPr lang="en-US" sz="1800" dirty="0">
                        <a:latin typeface="Sitka Banner" pitchFamily="2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4239">
                <a:tc>
                  <a:txBody>
                    <a:bodyPr/>
                    <a:lstStyle/>
                    <a:p>
                      <a:pPr marL="71755" marR="71755" indent="-64135" algn="ctr"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83820" algn="l"/>
                        </a:tabLs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Activities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1.1 Nabavka kontejnera</a:t>
                      </a:r>
                    </a:p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1.2 Nabavka/popravka kamiona</a:t>
                      </a:r>
                    </a:p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1.3 Nabavka alata</a:t>
                      </a:r>
                    </a:p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1.4 Razvijanje plana odvoženja đubreta</a:t>
                      </a:r>
                    </a:p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…..</a:t>
                      </a:r>
                    </a:p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2.1</a:t>
                      </a:r>
                      <a:r>
                        <a:rPr lang="sr-Latn-RS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 Angažova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sr-Latn-RS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je volontera</a:t>
                      </a:r>
                    </a:p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2.2 Čišćenje obale</a:t>
                      </a:r>
                    </a:p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  <a:ea typeface="Times New Roman" panose="02020603050405020304" pitchFamily="18" charset="0"/>
                        </a:rPr>
                        <a:t>…..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  <a:ea typeface="Times New Roman" panose="02020603050405020304" pitchFamily="18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538163" indent="-538163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Means:</a:t>
                      </a:r>
                      <a:r>
                        <a:rPr lang="sr-Latn-RS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 </a:t>
                      </a: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4 člana projektnog tima</a:t>
                      </a:r>
                    </a:p>
                    <a:p>
                      <a:pPr marL="538163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30 kontejnera</a:t>
                      </a:r>
                    </a:p>
                    <a:p>
                      <a:pPr marL="538163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Seminari</a:t>
                      </a:r>
                    </a:p>
                    <a:p>
                      <a:pPr marL="538163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Studija</a:t>
                      </a:r>
                    </a:p>
                    <a:p>
                      <a:pPr marL="538163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…….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</a:endParaRPr>
                    </a:p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Costs</a:t>
                      </a:r>
                      <a:r>
                        <a:rPr lang="sr-Latn-RS" sz="21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: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650.000</a:t>
                      </a:r>
                      <a:endParaRPr lang="sr-Latn-RS" sz="1800" baseline="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</a:endParaRPr>
                    </a:p>
                    <a:p>
                      <a:pPr marL="0" indent="44767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………….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Dovoljan broj volontera na raspolaganju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Na tender se javio</a:t>
                      </a:r>
                      <a:r>
                        <a:rPr lang="sr-Latn-RS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 dovoljan broj ponuđača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1800" baseline="0" dirty="0">
                          <a:solidFill>
                            <a:schemeClr val="tx1"/>
                          </a:solidFill>
                          <a:effectLst/>
                          <a:latin typeface="Sitka Banner" pitchFamily="2" charset="0"/>
                        </a:rPr>
                        <a:t>Vremenski uslovi pogoduju izvršenju aktivnosti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itka Banner" pitchFamily="2" charset="0"/>
                      </a:endParaRPr>
                    </a:p>
                  </a:txBody>
                  <a:tcPr marL="54935" marR="549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3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 flipV="1">
            <a:off x="11974632" y="3137605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313370" y="3140087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1960916" y="4348399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299654" y="4350881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3510823" y="5720213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318972" y="5669768"/>
            <a:ext cx="2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9912096" y="5697961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592874" y="7000212"/>
            <a:ext cx="2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9185999" y="7028405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476353" y="8915395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Nedovoljno razvijena svest mladih o mogućnostima za pokretanje biznisa</a:t>
            </a:r>
          </a:p>
        </p:txBody>
      </p:sp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5618743" y="8915395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Nepostojanje jasne evidencije mladih i njihovih potreba</a:t>
            </a: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2267446" y="6261572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Nepostojanje mera za pomoć mladima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11974633" y="6265163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Potencijali mladih nisu promovisani na tržištu</a:t>
            </a: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7121039" y="6261571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Nepostojanje alternative formalnom obrazvovnom sistemu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476354" y="7571558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Nepostojanje razmene iskustava među mladima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7121038" y="7608998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Nepostojanje razmene znanja mladih i privrede</a:t>
            </a: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13765723" y="7599751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Nizak nivo znanja mladih iz oblasti IT tehnologija</a:t>
            </a:r>
          </a:p>
        </p:txBody>
      </p:sp>
      <p:sp>
        <p:nvSpPr>
          <p:cNvPr id="27" name="AutoShape 33"/>
          <p:cNvSpPr>
            <a:spLocks noChangeArrowheads="1"/>
          </p:cNvSpPr>
          <p:nvPr/>
        </p:nvSpPr>
        <p:spPr bwMode="auto">
          <a:xfrm>
            <a:off x="3883141" y="4901114"/>
            <a:ext cx="10521722" cy="7598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>
                <a:latin typeface="+mn-lt"/>
              </a:rPr>
              <a:t>Nizak potencijal za (samo)zapošljavanje mladih</a:t>
            </a:r>
          </a:p>
        </p:txBody>
      </p:sp>
      <p:sp>
        <p:nvSpPr>
          <p:cNvPr id="34" name="AutoShape 40"/>
          <p:cNvSpPr>
            <a:spLocks noChangeArrowheads="1"/>
          </p:cNvSpPr>
          <p:nvPr/>
        </p:nvSpPr>
        <p:spPr bwMode="auto">
          <a:xfrm>
            <a:off x="3121547" y="3700131"/>
            <a:ext cx="5818445" cy="6003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>
                <a:latin typeface="+mn-lt"/>
              </a:rPr>
              <a:t>Veliki broj neazposlenih</a:t>
            </a:r>
          </a:p>
        </p:txBody>
      </p:sp>
      <p:sp>
        <p:nvSpPr>
          <p:cNvPr id="35" name="AutoShape 40"/>
          <p:cNvSpPr>
            <a:spLocks noChangeArrowheads="1"/>
          </p:cNvSpPr>
          <p:nvPr/>
        </p:nvSpPr>
        <p:spPr bwMode="auto">
          <a:xfrm>
            <a:off x="9348011" y="3700131"/>
            <a:ext cx="5818445" cy="6003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>
                <a:latin typeface="+mn-lt"/>
              </a:rPr>
              <a:t>Ekonomska zavisnost mladih</a:t>
            </a:r>
          </a:p>
        </p:txBody>
      </p:sp>
      <p:sp>
        <p:nvSpPr>
          <p:cNvPr id="36" name="AutoShape 40"/>
          <p:cNvSpPr>
            <a:spLocks noChangeArrowheads="1"/>
          </p:cNvSpPr>
          <p:nvPr/>
        </p:nvSpPr>
        <p:spPr bwMode="auto">
          <a:xfrm>
            <a:off x="3499866" y="2499149"/>
            <a:ext cx="11288268" cy="6003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>
                <a:latin typeface="+mn-lt"/>
              </a:rPr>
              <a:t>Nizak nivo socio-ekonomske razvijenosti zajednice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EB9271-B914-4C56-A052-198501F414F0}"/>
              </a:ext>
            </a:extLst>
          </p:cNvPr>
          <p:cNvSpPr txBox="1"/>
          <p:nvPr/>
        </p:nvSpPr>
        <p:spPr>
          <a:xfrm>
            <a:off x="0" y="1276171"/>
            <a:ext cx="1828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i="1" dirty="0"/>
              <a:t>Start up! Build up!</a:t>
            </a:r>
          </a:p>
          <a:p>
            <a:pPr algn="ctr"/>
            <a:r>
              <a:rPr lang="sr-Latn-RS" sz="3600" dirty="0"/>
              <a:t>stablo problema</a:t>
            </a:r>
            <a:endParaRPr lang="en-US" sz="3600" dirty="0"/>
          </a:p>
        </p:txBody>
      </p:sp>
      <p:cxnSp>
        <p:nvCxnSpPr>
          <p:cNvPr id="43" name="Straight Arrow Connector 42"/>
          <p:cNvCxnSpPr>
            <a:stCxn id="6" idx="0"/>
            <a:endCxn id="9" idx="2"/>
          </p:cNvCxnSpPr>
          <p:nvPr/>
        </p:nvCxnSpPr>
        <p:spPr>
          <a:xfrm flipV="1">
            <a:off x="2499316" y="8277354"/>
            <a:ext cx="2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092440" y="8305547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4585531" y="6967367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3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1" grpId="0" animBg="1"/>
      <p:bldP spid="12" grpId="0" animBg="1"/>
      <p:bldP spid="9" grpId="0" animBg="1"/>
      <p:bldP spid="10" grpId="0" animBg="1"/>
      <p:bldP spid="13" grpId="0" animBg="1"/>
      <p:bldP spid="27" grpId="0" animBg="1"/>
      <p:bldP spid="34" grpId="0" animBg="1"/>
      <p:bldP spid="35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 flipV="1">
            <a:off x="9258864" y="3137605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597602" y="3140087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9245148" y="4348399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583886" y="4350881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0844498" y="5720215"/>
            <a:ext cx="60285" cy="187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577040" y="5669768"/>
            <a:ext cx="2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525512" y="5697961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592874" y="7000212"/>
            <a:ext cx="2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840563" y="7028405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476353" y="8915395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Razvijena svet mladih o mogućnostima</a:t>
            </a:r>
          </a:p>
        </p:txBody>
      </p:sp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4740919" y="8915395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Mladi idenfikovani i utvđene njihove potrebe</a:t>
            </a: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525514" y="6261572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Utvrđene mere za pomoć mladima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9319868" y="7599872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Potencijalni mladih promovisani na tržištu</a:t>
            </a: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4734455" y="6261571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Uspostavljeni neformalni sistemi obrazovanja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476354" y="7571558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Mladi razmenjuju iskustva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4775602" y="7608998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Mladi i privreda razmenjuju znanja</a:t>
            </a: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9354875" y="8905052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b="1" dirty="0">
                <a:solidFill>
                  <a:prstClr val="black"/>
                </a:solidFill>
                <a:latin typeface="+mn-lt"/>
              </a:rPr>
              <a:t>Viši nivo znanja mladih iz oblasti IT tehnologija</a:t>
            </a:r>
          </a:p>
        </p:txBody>
      </p:sp>
      <p:sp>
        <p:nvSpPr>
          <p:cNvPr id="27" name="AutoShape 33"/>
          <p:cNvSpPr>
            <a:spLocks noChangeArrowheads="1"/>
          </p:cNvSpPr>
          <p:nvPr/>
        </p:nvSpPr>
        <p:spPr bwMode="auto">
          <a:xfrm>
            <a:off x="1167373" y="4901114"/>
            <a:ext cx="10521722" cy="7598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>
                <a:latin typeface="+mn-lt"/>
              </a:rPr>
              <a:t>Povećan potencijal za (samo)zapošljavanje mladih</a:t>
            </a:r>
          </a:p>
        </p:txBody>
      </p:sp>
      <p:sp>
        <p:nvSpPr>
          <p:cNvPr id="34" name="AutoShape 40"/>
          <p:cNvSpPr>
            <a:spLocks noChangeArrowheads="1"/>
          </p:cNvSpPr>
          <p:nvPr/>
        </p:nvSpPr>
        <p:spPr bwMode="auto">
          <a:xfrm>
            <a:off x="405779" y="3700131"/>
            <a:ext cx="5818445" cy="6003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>
                <a:latin typeface="+mn-lt"/>
              </a:rPr>
              <a:t>Manji broj neazposlenih</a:t>
            </a:r>
          </a:p>
        </p:txBody>
      </p:sp>
      <p:sp>
        <p:nvSpPr>
          <p:cNvPr id="35" name="AutoShape 40"/>
          <p:cNvSpPr>
            <a:spLocks noChangeArrowheads="1"/>
          </p:cNvSpPr>
          <p:nvPr/>
        </p:nvSpPr>
        <p:spPr bwMode="auto">
          <a:xfrm>
            <a:off x="6632243" y="3700131"/>
            <a:ext cx="5818445" cy="6003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>
                <a:latin typeface="+mn-lt"/>
              </a:rPr>
              <a:t>Manja ekonomska zavisnost mladih</a:t>
            </a:r>
          </a:p>
        </p:txBody>
      </p:sp>
      <p:sp>
        <p:nvSpPr>
          <p:cNvPr id="36" name="AutoShape 40"/>
          <p:cNvSpPr>
            <a:spLocks noChangeArrowheads="1"/>
          </p:cNvSpPr>
          <p:nvPr/>
        </p:nvSpPr>
        <p:spPr bwMode="auto">
          <a:xfrm>
            <a:off x="784098" y="2499149"/>
            <a:ext cx="11288268" cy="6003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>
                <a:latin typeface="+mn-lt"/>
              </a:rPr>
              <a:t>Doprinos povećanju nivoa socio-ekonomske razvijenosti zajednice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EB9271-B914-4C56-A052-198501F414F0}"/>
              </a:ext>
            </a:extLst>
          </p:cNvPr>
          <p:cNvSpPr txBox="1"/>
          <p:nvPr/>
        </p:nvSpPr>
        <p:spPr>
          <a:xfrm>
            <a:off x="0" y="1276171"/>
            <a:ext cx="1828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i="1" dirty="0"/>
              <a:t>Start up! Build up!</a:t>
            </a:r>
          </a:p>
          <a:p>
            <a:pPr algn="ctr"/>
            <a:r>
              <a:rPr lang="sr-Latn-RS" sz="3600" dirty="0"/>
              <a:t>stablo ciljeva</a:t>
            </a:r>
            <a:endParaRPr lang="en-US" sz="3600" dirty="0"/>
          </a:p>
        </p:txBody>
      </p:sp>
      <p:cxnSp>
        <p:nvCxnSpPr>
          <p:cNvPr id="43" name="Straight Arrow Connector 42"/>
          <p:cNvCxnSpPr>
            <a:stCxn id="6" idx="0"/>
            <a:endCxn id="9" idx="2"/>
          </p:cNvCxnSpPr>
          <p:nvPr/>
        </p:nvCxnSpPr>
        <p:spPr>
          <a:xfrm flipV="1">
            <a:off x="2499316" y="8277354"/>
            <a:ext cx="2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214616" y="8305547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1090952" y="8300437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477390" y="4982377"/>
            <a:ext cx="4524860" cy="7155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sz="4050" b="1" dirty="0">
                <a:solidFill>
                  <a:schemeClr val="bg1"/>
                </a:solidFill>
              </a:rPr>
              <a:t>Specifični cilj(evi)</a:t>
            </a:r>
            <a:endParaRPr lang="en-US" sz="405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33692" y="2489715"/>
            <a:ext cx="4524860" cy="715581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sz="4050" b="1" dirty="0">
                <a:solidFill>
                  <a:schemeClr val="bg1"/>
                </a:solidFill>
              </a:rPr>
              <a:t>Opšti cilj</a:t>
            </a:r>
            <a:endParaRPr lang="en-US" sz="405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02143" y="6343738"/>
            <a:ext cx="4524860" cy="7155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sz="4050" b="1" dirty="0">
                <a:solidFill>
                  <a:srgbClr val="002060"/>
                </a:solidFill>
              </a:rPr>
              <a:t>Rezultati</a:t>
            </a:r>
            <a:endParaRPr lang="en-US" sz="4050" b="1" dirty="0">
              <a:solidFill>
                <a:srgbClr val="00206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0" y="4606086"/>
            <a:ext cx="18288000" cy="42114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0" y="6000750"/>
            <a:ext cx="18288000" cy="2214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400799" y="801927"/>
            <a:ext cx="45001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50" b="1" i="1" dirty="0">
                <a:solidFill>
                  <a:srgbClr val="002060"/>
                </a:solidFill>
              </a:rPr>
              <a:t>Logika intervencije</a:t>
            </a:r>
          </a:p>
          <a:p>
            <a:pPr algn="ctr"/>
            <a:r>
              <a:rPr lang="sr-Latn-RS" sz="4050" b="1" i="1" dirty="0">
                <a:solidFill>
                  <a:srgbClr val="002060"/>
                </a:solidFill>
              </a:rPr>
              <a:t>projekta</a:t>
            </a:r>
            <a:endParaRPr lang="en-US" sz="4050" b="1" i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598669" y="8309161"/>
            <a:ext cx="4465424" cy="7155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sz="4050" b="1" dirty="0">
                <a:solidFill>
                  <a:srgbClr val="002060"/>
                </a:solidFill>
              </a:rPr>
              <a:t>Aktivnosti</a:t>
            </a:r>
          </a:p>
        </p:txBody>
      </p:sp>
    </p:spTree>
    <p:extLst>
      <p:ext uri="{BB962C8B-B14F-4D97-AF65-F5344CB8AC3E}">
        <p14:creationId xmlns:p14="http://schemas.microsoft.com/office/powerpoint/2010/main" val="35145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1" grpId="0" animBg="1"/>
      <p:bldP spid="12" grpId="0" animBg="1"/>
      <p:bldP spid="9" grpId="0" animBg="1"/>
      <p:bldP spid="10" grpId="0" animBg="1"/>
      <p:bldP spid="13" grpId="0" animBg="1"/>
      <p:bldP spid="27" grpId="0" animBg="1"/>
      <p:bldP spid="34" grpId="0" animBg="1"/>
      <p:bldP spid="35" grpId="0" animBg="1"/>
      <p:bldP spid="36" grpId="0" animBg="1"/>
      <p:bldP spid="28" grpId="0" animBg="1"/>
      <p:bldP spid="29" grpId="0" animBg="1"/>
      <p:bldP spid="30" grpId="0" animBg="1"/>
      <p:bldP spid="33" grpId="0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231440" y="3503644"/>
            <a:ext cx="11989758" cy="1017244"/>
            <a:chOff x="0" y="0"/>
            <a:chExt cx="13480902" cy="1549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81050" cy="1549400"/>
            </a:xfrm>
            <a:custGeom>
              <a:avLst/>
              <a:gdLst/>
              <a:ahLst/>
              <a:cxnLst/>
              <a:rect l="l" t="t" r="r" b="b"/>
              <a:pathLst>
                <a:path w="13481050" h="1549400">
                  <a:moveTo>
                    <a:pt x="0" y="266700"/>
                  </a:moveTo>
                  <a:cubicBezTo>
                    <a:pt x="0" y="119253"/>
                    <a:pt x="121285" y="0"/>
                    <a:pt x="270510" y="0"/>
                  </a:cubicBezTo>
                  <a:lnTo>
                    <a:pt x="13210541" y="0"/>
                  </a:lnTo>
                  <a:lnTo>
                    <a:pt x="13210541" y="12700"/>
                  </a:lnTo>
                  <a:lnTo>
                    <a:pt x="13210541" y="0"/>
                  </a:lnTo>
                  <a:cubicBezTo>
                    <a:pt x="13359766" y="0"/>
                    <a:pt x="13481050" y="119253"/>
                    <a:pt x="13481050" y="266700"/>
                  </a:cubicBezTo>
                  <a:lnTo>
                    <a:pt x="13468350" y="266700"/>
                  </a:lnTo>
                  <a:lnTo>
                    <a:pt x="13481050" y="266700"/>
                  </a:lnTo>
                  <a:lnTo>
                    <a:pt x="13481050" y="1282700"/>
                  </a:lnTo>
                  <a:lnTo>
                    <a:pt x="13468350" y="1282700"/>
                  </a:lnTo>
                  <a:lnTo>
                    <a:pt x="13481050" y="1282700"/>
                  </a:lnTo>
                  <a:cubicBezTo>
                    <a:pt x="13481050" y="1430147"/>
                    <a:pt x="13359766" y="1549400"/>
                    <a:pt x="13210541" y="1549400"/>
                  </a:cubicBezTo>
                  <a:lnTo>
                    <a:pt x="13210541" y="1536700"/>
                  </a:lnTo>
                  <a:lnTo>
                    <a:pt x="13210541" y="1549400"/>
                  </a:lnTo>
                  <a:lnTo>
                    <a:pt x="270510" y="1549400"/>
                  </a:lnTo>
                  <a:lnTo>
                    <a:pt x="270510" y="1536700"/>
                  </a:lnTo>
                  <a:lnTo>
                    <a:pt x="270510" y="1549400"/>
                  </a:lnTo>
                  <a:cubicBezTo>
                    <a:pt x="121285" y="1549400"/>
                    <a:pt x="0" y="1430147"/>
                    <a:pt x="0" y="1282700"/>
                  </a:cubicBezTo>
                  <a:lnTo>
                    <a:pt x="0" y="266700"/>
                  </a:lnTo>
                  <a:lnTo>
                    <a:pt x="12700" y="266700"/>
                  </a:lnTo>
                  <a:lnTo>
                    <a:pt x="0" y="266700"/>
                  </a:lnTo>
                  <a:moveTo>
                    <a:pt x="25400" y="266700"/>
                  </a:moveTo>
                  <a:lnTo>
                    <a:pt x="25400" y="1282700"/>
                  </a:lnTo>
                  <a:lnTo>
                    <a:pt x="12700" y="1282700"/>
                  </a:lnTo>
                  <a:lnTo>
                    <a:pt x="25400" y="1282700"/>
                  </a:lnTo>
                  <a:cubicBezTo>
                    <a:pt x="25400" y="1415796"/>
                    <a:pt x="135001" y="1524000"/>
                    <a:pt x="270510" y="1524000"/>
                  </a:cubicBezTo>
                  <a:lnTo>
                    <a:pt x="13210541" y="1524000"/>
                  </a:lnTo>
                  <a:cubicBezTo>
                    <a:pt x="13346049" y="1524000"/>
                    <a:pt x="13455650" y="1415796"/>
                    <a:pt x="13455650" y="1282700"/>
                  </a:cubicBezTo>
                  <a:lnTo>
                    <a:pt x="13455650" y="266700"/>
                  </a:lnTo>
                  <a:cubicBezTo>
                    <a:pt x="13455650" y="133604"/>
                    <a:pt x="13346049" y="25400"/>
                    <a:pt x="13210541" y="25400"/>
                  </a:cubicBezTo>
                  <a:lnTo>
                    <a:pt x="270510" y="25400"/>
                  </a:lnTo>
                  <a:lnTo>
                    <a:pt x="270510" y="12700"/>
                  </a:lnTo>
                  <a:lnTo>
                    <a:pt x="270510" y="25400"/>
                  </a:lnTo>
                  <a:cubicBezTo>
                    <a:pt x="135001" y="25400"/>
                    <a:pt x="25400" y="133604"/>
                    <a:pt x="25400" y="266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3480902" cy="1558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Zajednički</a:t>
              </a:r>
              <a:r>
                <a:rPr kumimoji="0" lang="en-US" sz="32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odbor</a:t>
              </a:r>
              <a:r>
                <a:rPr kumimoji="0" lang="en-US" sz="32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za </a:t>
              </a:r>
              <a:r>
                <a:rPr kumimoji="0" lang="en-US" sz="32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praćenje</a:t>
              </a:r>
              <a:endParaRPr kumimoji="0" lang="en-US" sz="3200" b="1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0595" y="4575910"/>
            <a:ext cx="3817789" cy="4018954"/>
            <a:chOff x="0" y="0"/>
            <a:chExt cx="4292600" cy="71577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92600" cy="7157720"/>
            </a:xfrm>
            <a:custGeom>
              <a:avLst/>
              <a:gdLst/>
              <a:ahLst/>
              <a:cxnLst/>
              <a:rect l="l" t="t" r="r" b="b"/>
              <a:pathLst>
                <a:path w="4292600" h="7157720">
                  <a:moveTo>
                    <a:pt x="0" y="725551"/>
                  </a:moveTo>
                  <a:cubicBezTo>
                    <a:pt x="0" y="324866"/>
                    <a:pt x="324104" y="0"/>
                    <a:pt x="723900" y="0"/>
                  </a:cubicBezTo>
                  <a:lnTo>
                    <a:pt x="3568700" y="0"/>
                  </a:lnTo>
                  <a:lnTo>
                    <a:pt x="3568700" y="12700"/>
                  </a:lnTo>
                  <a:lnTo>
                    <a:pt x="3568700" y="0"/>
                  </a:lnTo>
                  <a:lnTo>
                    <a:pt x="3568700" y="12700"/>
                  </a:lnTo>
                  <a:lnTo>
                    <a:pt x="3568700" y="0"/>
                  </a:lnTo>
                  <a:cubicBezTo>
                    <a:pt x="3968496" y="0"/>
                    <a:pt x="4292600" y="324866"/>
                    <a:pt x="4292600" y="725551"/>
                  </a:cubicBezTo>
                  <a:lnTo>
                    <a:pt x="4279900" y="725551"/>
                  </a:lnTo>
                  <a:lnTo>
                    <a:pt x="4292600" y="725551"/>
                  </a:lnTo>
                  <a:lnTo>
                    <a:pt x="4292600" y="6432169"/>
                  </a:lnTo>
                  <a:lnTo>
                    <a:pt x="4279900" y="6432169"/>
                  </a:lnTo>
                  <a:lnTo>
                    <a:pt x="4292600" y="6432169"/>
                  </a:lnTo>
                  <a:cubicBezTo>
                    <a:pt x="4292600" y="6832854"/>
                    <a:pt x="3968496" y="7157720"/>
                    <a:pt x="3568700" y="7157720"/>
                  </a:cubicBezTo>
                  <a:lnTo>
                    <a:pt x="3568700" y="7145020"/>
                  </a:lnTo>
                  <a:lnTo>
                    <a:pt x="3568700" y="7157720"/>
                  </a:lnTo>
                  <a:lnTo>
                    <a:pt x="723900" y="7157720"/>
                  </a:lnTo>
                  <a:lnTo>
                    <a:pt x="723900" y="7145020"/>
                  </a:lnTo>
                  <a:lnTo>
                    <a:pt x="723900" y="7157720"/>
                  </a:lnTo>
                  <a:cubicBezTo>
                    <a:pt x="324104" y="7157720"/>
                    <a:pt x="0" y="6832854"/>
                    <a:pt x="0" y="6432169"/>
                  </a:cubicBezTo>
                  <a:lnTo>
                    <a:pt x="0" y="725551"/>
                  </a:lnTo>
                  <a:lnTo>
                    <a:pt x="12700" y="725551"/>
                  </a:lnTo>
                  <a:lnTo>
                    <a:pt x="0" y="725551"/>
                  </a:lnTo>
                  <a:moveTo>
                    <a:pt x="25400" y="725551"/>
                  </a:moveTo>
                  <a:lnTo>
                    <a:pt x="25400" y="6432169"/>
                  </a:lnTo>
                  <a:lnTo>
                    <a:pt x="12700" y="6432169"/>
                  </a:lnTo>
                  <a:lnTo>
                    <a:pt x="25400" y="6432169"/>
                  </a:lnTo>
                  <a:cubicBezTo>
                    <a:pt x="25400" y="6818884"/>
                    <a:pt x="338201" y="7132320"/>
                    <a:pt x="723900" y="7132320"/>
                  </a:cubicBezTo>
                  <a:lnTo>
                    <a:pt x="3568700" y="7132320"/>
                  </a:lnTo>
                  <a:cubicBezTo>
                    <a:pt x="3954399" y="7132320"/>
                    <a:pt x="4267200" y="6818884"/>
                    <a:pt x="4267200" y="6432169"/>
                  </a:cubicBezTo>
                  <a:lnTo>
                    <a:pt x="4267200" y="725551"/>
                  </a:lnTo>
                  <a:cubicBezTo>
                    <a:pt x="4267200" y="338836"/>
                    <a:pt x="3954399" y="25400"/>
                    <a:pt x="3568700" y="25400"/>
                  </a:cubicBezTo>
                  <a:lnTo>
                    <a:pt x="723900" y="25400"/>
                  </a:lnTo>
                  <a:lnTo>
                    <a:pt x="723900" y="12700"/>
                  </a:lnTo>
                  <a:lnTo>
                    <a:pt x="723900" y="25400"/>
                  </a:lnTo>
                  <a:cubicBezTo>
                    <a:pt x="338201" y="25400"/>
                    <a:pt x="25400" y="338836"/>
                    <a:pt x="25400" y="72555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4292600" cy="7167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Operativne</a:t>
              </a:r>
              <a:r>
                <a:rPr kumimoji="0" lang="en-US" sz="32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strukture</a:t>
              </a:r>
              <a:endParaRPr kumimoji="0" lang="en-US" sz="3200" b="1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64803" y="4575911"/>
            <a:ext cx="5692798" cy="1609254"/>
            <a:chOff x="0" y="0"/>
            <a:chExt cx="6400800" cy="34747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00800" cy="3474720"/>
            </a:xfrm>
            <a:custGeom>
              <a:avLst/>
              <a:gdLst/>
              <a:ahLst/>
              <a:cxnLst/>
              <a:rect l="l" t="t" r="r" b="b"/>
              <a:pathLst>
                <a:path w="6400800" h="3474720">
                  <a:moveTo>
                    <a:pt x="0" y="579120"/>
                  </a:moveTo>
                  <a:cubicBezTo>
                    <a:pt x="0" y="259334"/>
                    <a:pt x="259334" y="0"/>
                    <a:pt x="579120" y="0"/>
                  </a:cubicBezTo>
                  <a:lnTo>
                    <a:pt x="5821680" y="0"/>
                  </a:lnTo>
                  <a:cubicBezTo>
                    <a:pt x="6141466" y="0"/>
                    <a:pt x="6400800" y="259334"/>
                    <a:pt x="6400800" y="579120"/>
                  </a:cubicBezTo>
                  <a:lnTo>
                    <a:pt x="6400800" y="2895600"/>
                  </a:lnTo>
                  <a:cubicBezTo>
                    <a:pt x="6400800" y="3215386"/>
                    <a:pt x="6141466" y="3474720"/>
                    <a:pt x="5821680" y="3474720"/>
                  </a:cubicBezTo>
                  <a:lnTo>
                    <a:pt x="579120" y="3474720"/>
                  </a:lnTo>
                  <a:cubicBezTo>
                    <a:pt x="259334" y="3474720"/>
                    <a:pt x="0" y="3215386"/>
                    <a:pt x="0" y="2895600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6400800" cy="3474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Upravljački</a:t>
              </a:r>
              <a:r>
                <a:rPr kumimoji="0" lang="en-US" sz="2800" b="1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organ za PPS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Ministarstvo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za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evropske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integracije</a:t>
              </a:r>
              <a:endParaRPr kumimoji="0" lang="en-US" sz="28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264803" y="6305233"/>
            <a:ext cx="5692798" cy="2281294"/>
            <a:chOff x="0" y="0"/>
            <a:chExt cx="6400800" cy="34747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400800" cy="3474720"/>
            </a:xfrm>
            <a:custGeom>
              <a:avLst/>
              <a:gdLst/>
              <a:ahLst/>
              <a:cxnLst/>
              <a:rect l="l" t="t" r="r" b="b"/>
              <a:pathLst>
                <a:path w="6400800" h="3474720">
                  <a:moveTo>
                    <a:pt x="0" y="579120"/>
                  </a:moveTo>
                  <a:cubicBezTo>
                    <a:pt x="0" y="259334"/>
                    <a:pt x="259334" y="0"/>
                    <a:pt x="579120" y="0"/>
                  </a:cubicBezTo>
                  <a:lnTo>
                    <a:pt x="5821680" y="0"/>
                  </a:lnTo>
                  <a:cubicBezTo>
                    <a:pt x="6141466" y="0"/>
                    <a:pt x="6400800" y="259334"/>
                    <a:pt x="6400800" y="579120"/>
                  </a:cubicBezTo>
                  <a:lnTo>
                    <a:pt x="6400800" y="2895600"/>
                  </a:lnTo>
                  <a:cubicBezTo>
                    <a:pt x="6400800" y="3215386"/>
                    <a:pt x="6141466" y="3474720"/>
                    <a:pt x="5821680" y="3474720"/>
                  </a:cubicBezTo>
                  <a:lnTo>
                    <a:pt x="579120" y="3474720"/>
                  </a:lnTo>
                  <a:cubicBezTo>
                    <a:pt x="259334" y="3474720"/>
                    <a:pt x="0" y="3215386"/>
                    <a:pt x="0" y="2895600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6400800" cy="3484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Posredničko</a:t>
              </a:r>
              <a:r>
                <a:rPr kumimoji="0" lang="en-US" sz="2800" b="1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telo</a:t>
              </a:r>
              <a:r>
                <a:rPr kumimoji="0" lang="en-US" sz="2800" b="1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za </a:t>
              </a:r>
              <a:r>
                <a:rPr kumimoji="0" lang="en-US" sz="28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finansijko</a:t>
              </a:r>
              <a:r>
                <a:rPr kumimoji="0" lang="en-US" sz="2800" b="1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upravljanje</a:t>
              </a:r>
              <a:endParaRPr kumimoji="0" lang="en-US" sz="2800" b="1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Ministarstvo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finansija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Sektor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za </a:t>
              </a: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ugovaranje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i </a:t>
              </a: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finansiranje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programa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iz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EU </a:t>
              </a: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sredstava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517107" y="4580310"/>
            <a:ext cx="5692798" cy="1604854"/>
            <a:chOff x="0" y="0"/>
            <a:chExt cx="6400800" cy="34747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400800" cy="3474720"/>
            </a:xfrm>
            <a:custGeom>
              <a:avLst/>
              <a:gdLst/>
              <a:ahLst/>
              <a:cxnLst/>
              <a:rect l="l" t="t" r="r" b="b"/>
              <a:pathLst>
                <a:path w="6400800" h="3474720">
                  <a:moveTo>
                    <a:pt x="0" y="579120"/>
                  </a:moveTo>
                  <a:cubicBezTo>
                    <a:pt x="0" y="259334"/>
                    <a:pt x="259334" y="0"/>
                    <a:pt x="579120" y="0"/>
                  </a:cubicBezTo>
                  <a:lnTo>
                    <a:pt x="5821680" y="0"/>
                  </a:lnTo>
                  <a:cubicBezTo>
                    <a:pt x="6141466" y="0"/>
                    <a:pt x="6400800" y="259334"/>
                    <a:pt x="6400800" y="579120"/>
                  </a:cubicBezTo>
                  <a:lnTo>
                    <a:pt x="6400800" y="2895600"/>
                  </a:lnTo>
                  <a:cubicBezTo>
                    <a:pt x="6400800" y="3215386"/>
                    <a:pt x="6141466" y="3474720"/>
                    <a:pt x="5821680" y="3474720"/>
                  </a:cubicBezTo>
                  <a:lnTo>
                    <a:pt x="579120" y="3474720"/>
                  </a:lnTo>
                  <a:cubicBezTo>
                    <a:pt x="259334" y="3474720"/>
                    <a:pt x="0" y="3215386"/>
                    <a:pt x="0" y="289560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400800" cy="3484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Struktura</a:t>
              </a:r>
              <a:r>
                <a:rPr kumimoji="0" lang="en-US" sz="2800" b="1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PGS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Direkcija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za </a:t>
              </a: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evropske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integracije</a:t>
              </a:r>
              <a:endParaRPr kumimoji="0" lang="en-US" sz="28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517107" y="6305233"/>
            <a:ext cx="5692798" cy="2281294"/>
            <a:chOff x="0" y="0"/>
            <a:chExt cx="6400800" cy="34747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00800" cy="3474720"/>
            </a:xfrm>
            <a:custGeom>
              <a:avLst/>
              <a:gdLst/>
              <a:ahLst/>
              <a:cxnLst/>
              <a:rect l="l" t="t" r="r" b="b"/>
              <a:pathLst>
                <a:path w="6400800" h="3474720">
                  <a:moveTo>
                    <a:pt x="0" y="579120"/>
                  </a:moveTo>
                  <a:cubicBezTo>
                    <a:pt x="0" y="259334"/>
                    <a:pt x="259334" y="0"/>
                    <a:pt x="579120" y="0"/>
                  </a:cubicBezTo>
                  <a:lnTo>
                    <a:pt x="5821680" y="0"/>
                  </a:lnTo>
                  <a:cubicBezTo>
                    <a:pt x="6141466" y="0"/>
                    <a:pt x="6400800" y="259334"/>
                    <a:pt x="6400800" y="579120"/>
                  </a:cubicBezTo>
                  <a:lnTo>
                    <a:pt x="6400800" y="2895600"/>
                  </a:lnTo>
                  <a:cubicBezTo>
                    <a:pt x="6400800" y="3215386"/>
                    <a:pt x="6141466" y="3474720"/>
                    <a:pt x="5821680" y="3474720"/>
                  </a:cubicBezTo>
                  <a:lnTo>
                    <a:pt x="579120" y="3474720"/>
                  </a:lnTo>
                  <a:cubicBezTo>
                    <a:pt x="259334" y="3474720"/>
                    <a:pt x="0" y="3215386"/>
                    <a:pt x="0" y="289560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400800" cy="3484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Kontrolno</a:t>
              </a:r>
              <a:r>
                <a:rPr kumimoji="0" lang="en-US" sz="2800" b="1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telo</a:t>
              </a:r>
              <a:endParaRPr kumimoji="0" lang="en-US" sz="2800" b="1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Ministarstvo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finansija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i </a:t>
              </a: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trezora</a:t>
              </a:r>
              <a:r>
                <a:rPr kumimoji="0" lang="en-US" sz="2800" b="0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BiH</a:t>
              </a:r>
              <a:endParaRPr kumimoji="0" lang="en-US" sz="28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253507" y="2893996"/>
            <a:ext cx="5715388" cy="525290"/>
            <a:chOff x="0" y="0"/>
            <a:chExt cx="6426200" cy="80008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426200" cy="800100"/>
            </a:xfrm>
            <a:custGeom>
              <a:avLst/>
              <a:gdLst/>
              <a:ahLst/>
              <a:cxnLst/>
              <a:rect l="l" t="t" r="r" b="b"/>
              <a:pathLst>
                <a:path w="6426200" h="800100">
                  <a:moveTo>
                    <a:pt x="0" y="141859"/>
                  </a:moveTo>
                  <a:cubicBezTo>
                    <a:pt x="0" y="63119"/>
                    <a:pt x="65532" y="0"/>
                    <a:pt x="145542" y="0"/>
                  </a:cubicBezTo>
                  <a:lnTo>
                    <a:pt x="6280658" y="0"/>
                  </a:lnTo>
                  <a:lnTo>
                    <a:pt x="6280658" y="12700"/>
                  </a:lnTo>
                  <a:lnTo>
                    <a:pt x="6280658" y="0"/>
                  </a:lnTo>
                  <a:cubicBezTo>
                    <a:pt x="6360668" y="0"/>
                    <a:pt x="6426200" y="63119"/>
                    <a:pt x="6426200" y="141859"/>
                  </a:cubicBezTo>
                  <a:lnTo>
                    <a:pt x="6413500" y="141859"/>
                  </a:lnTo>
                  <a:lnTo>
                    <a:pt x="6426200" y="141859"/>
                  </a:lnTo>
                  <a:lnTo>
                    <a:pt x="6426200" y="658241"/>
                  </a:lnTo>
                  <a:lnTo>
                    <a:pt x="6413500" y="658241"/>
                  </a:lnTo>
                  <a:lnTo>
                    <a:pt x="6426200" y="658241"/>
                  </a:lnTo>
                  <a:cubicBezTo>
                    <a:pt x="6426200" y="736981"/>
                    <a:pt x="6360668" y="800100"/>
                    <a:pt x="6280658" y="800100"/>
                  </a:cubicBezTo>
                  <a:lnTo>
                    <a:pt x="6280658" y="787400"/>
                  </a:lnTo>
                  <a:lnTo>
                    <a:pt x="6280658" y="800100"/>
                  </a:lnTo>
                  <a:lnTo>
                    <a:pt x="145542" y="800100"/>
                  </a:lnTo>
                  <a:lnTo>
                    <a:pt x="145542" y="787400"/>
                  </a:lnTo>
                  <a:lnTo>
                    <a:pt x="145542" y="800100"/>
                  </a:lnTo>
                  <a:cubicBezTo>
                    <a:pt x="65532" y="800100"/>
                    <a:pt x="0" y="736981"/>
                    <a:pt x="0" y="658241"/>
                  </a:cubicBezTo>
                  <a:lnTo>
                    <a:pt x="0" y="141859"/>
                  </a:lnTo>
                  <a:lnTo>
                    <a:pt x="12700" y="141859"/>
                  </a:lnTo>
                  <a:lnTo>
                    <a:pt x="0" y="141859"/>
                  </a:lnTo>
                  <a:moveTo>
                    <a:pt x="25400" y="141859"/>
                  </a:moveTo>
                  <a:lnTo>
                    <a:pt x="25400" y="658241"/>
                  </a:lnTo>
                  <a:lnTo>
                    <a:pt x="12700" y="658241"/>
                  </a:lnTo>
                  <a:lnTo>
                    <a:pt x="25400" y="658241"/>
                  </a:lnTo>
                  <a:cubicBezTo>
                    <a:pt x="25400" y="722249"/>
                    <a:pt x="78867" y="774700"/>
                    <a:pt x="145542" y="774700"/>
                  </a:cubicBezTo>
                  <a:lnTo>
                    <a:pt x="6280658" y="774700"/>
                  </a:lnTo>
                  <a:cubicBezTo>
                    <a:pt x="6347333" y="774700"/>
                    <a:pt x="6400800" y="722249"/>
                    <a:pt x="6400800" y="658241"/>
                  </a:cubicBezTo>
                  <a:lnTo>
                    <a:pt x="6400800" y="141859"/>
                  </a:lnTo>
                  <a:cubicBezTo>
                    <a:pt x="6400800" y="77851"/>
                    <a:pt x="6347333" y="25400"/>
                    <a:pt x="6280658" y="25400"/>
                  </a:cubicBezTo>
                  <a:lnTo>
                    <a:pt x="145542" y="25400"/>
                  </a:lnTo>
                  <a:lnTo>
                    <a:pt x="145542" y="12700"/>
                  </a:lnTo>
                  <a:lnTo>
                    <a:pt x="145542" y="25400"/>
                  </a:lnTo>
                  <a:cubicBezTo>
                    <a:pt x="78867" y="25400"/>
                    <a:pt x="25400" y="77851"/>
                    <a:pt x="25400" y="141859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426200" cy="809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Republika</a:t>
              </a:r>
              <a:r>
                <a:rPr kumimoji="0" lang="en-US" sz="3200" b="0" i="0" u="none" strike="noStrike" kern="1200" cap="none" spc="25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Srbija</a:t>
              </a:r>
              <a:endPara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505812" y="2893996"/>
            <a:ext cx="5715388" cy="525290"/>
            <a:chOff x="0" y="0"/>
            <a:chExt cx="6426200" cy="80008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426200" cy="800100"/>
            </a:xfrm>
            <a:custGeom>
              <a:avLst/>
              <a:gdLst/>
              <a:ahLst/>
              <a:cxnLst/>
              <a:rect l="l" t="t" r="r" b="b"/>
              <a:pathLst>
                <a:path w="6426200" h="800100">
                  <a:moveTo>
                    <a:pt x="0" y="141859"/>
                  </a:moveTo>
                  <a:cubicBezTo>
                    <a:pt x="0" y="63119"/>
                    <a:pt x="65532" y="0"/>
                    <a:pt x="145542" y="0"/>
                  </a:cubicBezTo>
                  <a:lnTo>
                    <a:pt x="6280658" y="0"/>
                  </a:lnTo>
                  <a:lnTo>
                    <a:pt x="6280658" y="12700"/>
                  </a:lnTo>
                  <a:lnTo>
                    <a:pt x="6280658" y="0"/>
                  </a:lnTo>
                  <a:cubicBezTo>
                    <a:pt x="6360668" y="0"/>
                    <a:pt x="6426200" y="63119"/>
                    <a:pt x="6426200" y="141859"/>
                  </a:cubicBezTo>
                  <a:lnTo>
                    <a:pt x="6413500" y="141859"/>
                  </a:lnTo>
                  <a:lnTo>
                    <a:pt x="6426200" y="141859"/>
                  </a:lnTo>
                  <a:lnTo>
                    <a:pt x="6426200" y="658241"/>
                  </a:lnTo>
                  <a:lnTo>
                    <a:pt x="6413500" y="658241"/>
                  </a:lnTo>
                  <a:lnTo>
                    <a:pt x="6426200" y="658241"/>
                  </a:lnTo>
                  <a:cubicBezTo>
                    <a:pt x="6426200" y="736981"/>
                    <a:pt x="6360668" y="800100"/>
                    <a:pt x="6280658" y="800100"/>
                  </a:cubicBezTo>
                  <a:lnTo>
                    <a:pt x="6280658" y="787400"/>
                  </a:lnTo>
                  <a:lnTo>
                    <a:pt x="6280658" y="800100"/>
                  </a:lnTo>
                  <a:lnTo>
                    <a:pt x="145542" y="800100"/>
                  </a:lnTo>
                  <a:lnTo>
                    <a:pt x="145542" y="787400"/>
                  </a:lnTo>
                  <a:lnTo>
                    <a:pt x="145542" y="800100"/>
                  </a:lnTo>
                  <a:cubicBezTo>
                    <a:pt x="65532" y="800100"/>
                    <a:pt x="0" y="736981"/>
                    <a:pt x="0" y="658241"/>
                  </a:cubicBezTo>
                  <a:lnTo>
                    <a:pt x="0" y="141859"/>
                  </a:lnTo>
                  <a:lnTo>
                    <a:pt x="12700" y="141859"/>
                  </a:lnTo>
                  <a:lnTo>
                    <a:pt x="0" y="141859"/>
                  </a:lnTo>
                  <a:moveTo>
                    <a:pt x="25400" y="141859"/>
                  </a:moveTo>
                  <a:lnTo>
                    <a:pt x="25400" y="658241"/>
                  </a:lnTo>
                  <a:lnTo>
                    <a:pt x="12700" y="658241"/>
                  </a:lnTo>
                  <a:lnTo>
                    <a:pt x="25400" y="658241"/>
                  </a:lnTo>
                  <a:cubicBezTo>
                    <a:pt x="25400" y="722249"/>
                    <a:pt x="78867" y="774700"/>
                    <a:pt x="145542" y="774700"/>
                  </a:cubicBezTo>
                  <a:lnTo>
                    <a:pt x="6280658" y="774700"/>
                  </a:lnTo>
                  <a:cubicBezTo>
                    <a:pt x="6347333" y="774700"/>
                    <a:pt x="6400800" y="722249"/>
                    <a:pt x="6400800" y="658241"/>
                  </a:cubicBezTo>
                  <a:lnTo>
                    <a:pt x="6400800" y="141859"/>
                  </a:lnTo>
                  <a:cubicBezTo>
                    <a:pt x="6400800" y="77851"/>
                    <a:pt x="6347333" y="25400"/>
                    <a:pt x="6280658" y="25400"/>
                  </a:cubicBezTo>
                  <a:lnTo>
                    <a:pt x="145542" y="25400"/>
                  </a:lnTo>
                  <a:lnTo>
                    <a:pt x="145542" y="12700"/>
                  </a:lnTo>
                  <a:lnTo>
                    <a:pt x="145542" y="25400"/>
                  </a:lnTo>
                  <a:cubicBezTo>
                    <a:pt x="78867" y="25400"/>
                    <a:pt x="25400" y="77851"/>
                    <a:pt x="25400" y="141859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426200" cy="809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2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Bosna </a:t>
              </a:r>
              <a:r>
                <a:rPr kumimoji="0" lang="en-US" sz="3200" b="0" i="0" u="none" strike="noStrike" kern="1200" cap="none" spc="25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i</a:t>
              </a:r>
              <a:r>
                <a:rPr kumimoji="0" lang="en-US" sz="3200" b="0" i="0" u="none" strike="noStrike" kern="1200" cap="none" spc="25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Hercegovina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231440" y="8698256"/>
            <a:ext cx="11989758" cy="1017244"/>
            <a:chOff x="0" y="0"/>
            <a:chExt cx="13480902" cy="1549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481050" cy="1549400"/>
            </a:xfrm>
            <a:custGeom>
              <a:avLst/>
              <a:gdLst/>
              <a:ahLst/>
              <a:cxnLst/>
              <a:rect l="l" t="t" r="r" b="b"/>
              <a:pathLst>
                <a:path w="13481050" h="1549400">
                  <a:moveTo>
                    <a:pt x="0" y="266700"/>
                  </a:moveTo>
                  <a:cubicBezTo>
                    <a:pt x="0" y="119253"/>
                    <a:pt x="121285" y="0"/>
                    <a:pt x="270510" y="0"/>
                  </a:cubicBezTo>
                  <a:lnTo>
                    <a:pt x="13210541" y="0"/>
                  </a:lnTo>
                  <a:lnTo>
                    <a:pt x="13210541" y="12700"/>
                  </a:lnTo>
                  <a:lnTo>
                    <a:pt x="13210541" y="0"/>
                  </a:lnTo>
                  <a:cubicBezTo>
                    <a:pt x="13359766" y="0"/>
                    <a:pt x="13481050" y="119253"/>
                    <a:pt x="13481050" y="266700"/>
                  </a:cubicBezTo>
                  <a:lnTo>
                    <a:pt x="13468350" y="266700"/>
                  </a:lnTo>
                  <a:lnTo>
                    <a:pt x="13481050" y="266700"/>
                  </a:lnTo>
                  <a:lnTo>
                    <a:pt x="13481050" y="1282700"/>
                  </a:lnTo>
                  <a:lnTo>
                    <a:pt x="13468350" y="1282700"/>
                  </a:lnTo>
                  <a:lnTo>
                    <a:pt x="13481050" y="1282700"/>
                  </a:lnTo>
                  <a:cubicBezTo>
                    <a:pt x="13481050" y="1430147"/>
                    <a:pt x="13359766" y="1549400"/>
                    <a:pt x="13210541" y="1549400"/>
                  </a:cubicBezTo>
                  <a:lnTo>
                    <a:pt x="13210541" y="1536700"/>
                  </a:lnTo>
                  <a:lnTo>
                    <a:pt x="13210541" y="1549400"/>
                  </a:lnTo>
                  <a:lnTo>
                    <a:pt x="270510" y="1549400"/>
                  </a:lnTo>
                  <a:lnTo>
                    <a:pt x="270510" y="1536700"/>
                  </a:lnTo>
                  <a:lnTo>
                    <a:pt x="270510" y="1549400"/>
                  </a:lnTo>
                  <a:cubicBezTo>
                    <a:pt x="121285" y="1549400"/>
                    <a:pt x="0" y="1430147"/>
                    <a:pt x="0" y="1282700"/>
                  </a:cubicBezTo>
                  <a:lnTo>
                    <a:pt x="0" y="266700"/>
                  </a:lnTo>
                  <a:lnTo>
                    <a:pt x="12700" y="266700"/>
                  </a:lnTo>
                  <a:lnTo>
                    <a:pt x="0" y="266700"/>
                  </a:lnTo>
                  <a:moveTo>
                    <a:pt x="25400" y="266700"/>
                  </a:moveTo>
                  <a:lnTo>
                    <a:pt x="25400" y="1282700"/>
                  </a:lnTo>
                  <a:lnTo>
                    <a:pt x="12700" y="1282700"/>
                  </a:lnTo>
                  <a:lnTo>
                    <a:pt x="25400" y="1282700"/>
                  </a:lnTo>
                  <a:cubicBezTo>
                    <a:pt x="25400" y="1415796"/>
                    <a:pt x="135001" y="1524000"/>
                    <a:pt x="270510" y="1524000"/>
                  </a:cubicBezTo>
                  <a:lnTo>
                    <a:pt x="13210541" y="1524000"/>
                  </a:lnTo>
                  <a:cubicBezTo>
                    <a:pt x="13346049" y="1524000"/>
                    <a:pt x="13455650" y="1415796"/>
                    <a:pt x="13455650" y="1282700"/>
                  </a:cubicBezTo>
                  <a:lnTo>
                    <a:pt x="13455650" y="266700"/>
                  </a:lnTo>
                  <a:cubicBezTo>
                    <a:pt x="13455650" y="133604"/>
                    <a:pt x="13346049" y="25400"/>
                    <a:pt x="13210541" y="25400"/>
                  </a:cubicBezTo>
                  <a:lnTo>
                    <a:pt x="270510" y="25400"/>
                  </a:lnTo>
                  <a:lnTo>
                    <a:pt x="270510" y="12700"/>
                  </a:lnTo>
                  <a:lnTo>
                    <a:pt x="270510" y="25400"/>
                  </a:lnTo>
                  <a:cubicBezTo>
                    <a:pt x="135001" y="25400"/>
                    <a:pt x="25400" y="133604"/>
                    <a:pt x="25400" y="266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13480902" cy="1558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Zajednički</a:t>
              </a:r>
              <a:r>
                <a:rPr kumimoji="0" lang="en-US" sz="32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tehnički</a:t>
              </a:r>
              <a:r>
                <a:rPr kumimoji="0" lang="en-US" sz="32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25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itka Banner" pitchFamily="2" charset="0"/>
                  <a:ea typeface="+mn-ea"/>
                  <a:cs typeface="+mn-cs"/>
                </a:rPr>
                <a:t>sekretarijat</a:t>
              </a:r>
              <a:endParaRPr kumimoji="0" lang="en-US" sz="3200" b="1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9101" y="1971187"/>
            <a:ext cx="1810512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STRUKTURE PROGRAMA</a:t>
            </a:r>
          </a:p>
        </p:txBody>
      </p:sp>
      <p:sp>
        <p:nvSpPr>
          <p:cNvPr id="31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2047928" y="5412391"/>
            <a:ext cx="4248047" cy="199750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2700" b="1" dirty="0">
                <a:solidFill>
                  <a:prstClr val="black"/>
                </a:solidFill>
                <a:latin typeface="+mn-lt"/>
              </a:rPr>
              <a:t>Razvijena svet mladih o mogućnostima</a:t>
            </a:r>
          </a:p>
        </p:txBody>
      </p:sp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6857183" y="5412392"/>
            <a:ext cx="4177899" cy="199749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2700" b="1" dirty="0">
                <a:solidFill>
                  <a:prstClr val="black"/>
                </a:solidFill>
                <a:latin typeface="+mn-lt"/>
              </a:rPr>
              <a:t>Mladi idenfikovani i utvđene njihove potrebe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11596292" y="2993047"/>
            <a:ext cx="4643783" cy="197844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2700" b="1" dirty="0">
                <a:solidFill>
                  <a:prstClr val="black"/>
                </a:solidFill>
                <a:latin typeface="+mn-lt"/>
              </a:rPr>
              <a:t>Potencijalni mladih promovisani na tržištu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2047928" y="2877112"/>
            <a:ext cx="4248047" cy="207916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2700" b="1" dirty="0">
                <a:solidFill>
                  <a:prstClr val="black"/>
                </a:solidFill>
                <a:latin typeface="+mn-lt"/>
              </a:rPr>
              <a:t>Mladi razmenjuju iskustva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6857183" y="2944604"/>
            <a:ext cx="4177899" cy="20268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2700" b="1" dirty="0">
                <a:solidFill>
                  <a:prstClr val="black"/>
                </a:solidFill>
                <a:latin typeface="+mn-lt"/>
              </a:rPr>
              <a:t>Mladi i privreda razmenjuju znanja</a:t>
            </a: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11596292" y="5412391"/>
            <a:ext cx="4643783" cy="199750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2700" b="1" dirty="0">
                <a:solidFill>
                  <a:prstClr val="black"/>
                </a:solidFill>
                <a:latin typeface="+mn-lt"/>
              </a:rPr>
              <a:t>Viši nivo znanja mladih iz oblasti IT tehnologija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EB9271-B914-4C56-A052-198501F414F0}"/>
              </a:ext>
            </a:extLst>
          </p:cNvPr>
          <p:cNvSpPr txBox="1"/>
          <p:nvPr/>
        </p:nvSpPr>
        <p:spPr>
          <a:xfrm>
            <a:off x="0" y="1352371"/>
            <a:ext cx="1828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i="1" dirty="0"/>
              <a:t>Start up! Build up!</a:t>
            </a:r>
          </a:p>
          <a:p>
            <a:pPr algn="ctr"/>
            <a:r>
              <a:rPr lang="sr-Latn-RS" sz="3600" dirty="0"/>
              <a:t>grupe aktivnosti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87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9" grpId="0" animBg="1"/>
      <p:bldP spid="10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DEB9271-B914-4C56-A052-198501F414F0}"/>
              </a:ext>
            </a:extLst>
          </p:cNvPr>
          <p:cNvSpPr txBox="1"/>
          <p:nvPr/>
        </p:nvSpPr>
        <p:spPr>
          <a:xfrm>
            <a:off x="0" y="3429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i="1" dirty="0"/>
              <a:t>Start up! Build up!</a:t>
            </a:r>
          </a:p>
          <a:p>
            <a:pPr algn="ctr"/>
            <a:r>
              <a:rPr lang="sr-Latn-RS" sz="3600" dirty="0"/>
              <a:t>aktivnosti</a:t>
            </a:r>
            <a:endParaRPr lang="en-US" sz="3600" dirty="0"/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374334" y="1863072"/>
            <a:ext cx="5760720" cy="397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en-US" sz="2700" b="1" dirty="0">
                <a:solidFill>
                  <a:prstClr val="black"/>
                </a:solidFill>
                <a:latin typeface="+mn-lt"/>
              </a:rPr>
              <a:t>1. Razvijena svet mladih o mogućnostima</a:t>
            </a:r>
          </a:p>
          <a:p>
            <a:r>
              <a:rPr lang="hr-HR" altLang="en-US" sz="2700" dirty="0">
                <a:solidFill>
                  <a:prstClr val="black"/>
                </a:solidFill>
                <a:latin typeface="+mn-lt"/>
              </a:rPr>
              <a:t>1.1. Kampanja promocije preduzetništva i mogućnosti</a:t>
            </a:r>
          </a:p>
          <a:p>
            <a:r>
              <a:rPr lang="hr-HR" altLang="en-US" sz="2700" dirty="0">
                <a:solidFill>
                  <a:prstClr val="black"/>
                </a:solidFill>
                <a:latin typeface="+mn-lt"/>
              </a:rPr>
              <a:t>1.2. Kampanja animacije mladih da se priključe aktivnostima projekta</a:t>
            </a:r>
          </a:p>
          <a:p>
            <a:endParaRPr lang="hr-HR" altLang="en-US" sz="27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6301742" y="1863072"/>
            <a:ext cx="5760720" cy="397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 sz="2700" b="1" dirty="0">
                <a:solidFill>
                  <a:prstClr val="black"/>
                </a:solidFill>
                <a:latin typeface="+mn-lt"/>
              </a:rPr>
              <a:t>2. </a:t>
            </a:r>
            <a:r>
              <a:rPr lang="it-IT" altLang="en-US" sz="2700" b="1" dirty="0">
                <a:solidFill>
                  <a:prstClr val="black"/>
                </a:solidFill>
                <a:latin typeface="+mn-lt"/>
              </a:rPr>
              <a:t>Mladi idenfikovani i utvđene njihove potrebe</a:t>
            </a:r>
            <a:endParaRPr lang="sr-Latn-RS" altLang="en-US" sz="2700" b="1" dirty="0">
              <a:solidFill>
                <a:prstClr val="black"/>
              </a:solidFill>
              <a:latin typeface="+mn-lt"/>
            </a:endParaRPr>
          </a:p>
          <a:p>
            <a:r>
              <a:rPr lang="sr-Latn-RS" altLang="en-US" sz="2400" dirty="0">
                <a:solidFill>
                  <a:prstClr val="black"/>
                </a:solidFill>
                <a:latin typeface="+mn-lt"/>
              </a:rPr>
              <a:t>2.1. Studija mapiranja mladih i njihovih potreba (statistika, ankete)</a:t>
            </a:r>
          </a:p>
          <a:p>
            <a:r>
              <a:rPr lang="sr-Latn-RS" altLang="en-US" sz="2400" dirty="0">
                <a:solidFill>
                  <a:prstClr val="black"/>
                </a:solidFill>
                <a:latin typeface="+mn-lt"/>
              </a:rPr>
              <a:t>2.2. Studija potreba mladih</a:t>
            </a:r>
          </a:p>
          <a:p>
            <a:r>
              <a:rPr lang="sr-Latn-RS" altLang="en-US" sz="2400" dirty="0">
                <a:solidFill>
                  <a:prstClr val="black"/>
                </a:solidFill>
                <a:latin typeface="+mn-lt"/>
              </a:rPr>
              <a:t>2.3. Kreiran program neformalnce edukacije</a:t>
            </a:r>
          </a:p>
          <a:p>
            <a:r>
              <a:rPr lang="sr-Latn-RS" altLang="en-US" sz="2400" dirty="0">
                <a:solidFill>
                  <a:prstClr val="black"/>
                </a:solidFill>
                <a:latin typeface="+mn-lt"/>
              </a:rPr>
              <a:t>2.4. Relizacija programa edukacije (preduzetništvo: upravljanje i administracija)</a:t>
            </a:r>
          </a:p>
          <a:p>
            <a:r>
              <a:rPr lang="sr-Latn-RS" altLang="en-US" sz="2400" dirty="0">
                <a:solidFill>
                  <a:prstClr val="black"/>
                </a:solidFill>
                <a:latin typeface="+mn-lt"/>
              </a:rPr>
              <a:t>2.5. Mentorska podrška)</a:t>
            </a:r>
            <a:endParaRPr lang="it-IT" altLang="en-US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5" name="AutoShape 30"/>
          <p:cNvSpPr>
            <a:spLocks noChangeArrowheads="1"/>
          </p:cNvSpPr>
          <p:nvPr/>
        </p:nvSpPr>
        <p:spPr bwMode="auto">
          <a:xfrm>
            <a:off x="12229148" y="1863072"/>
            <a:ext cx="5760720" cy="397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 sz="2700" b="1" dirty="0">
                <a:solidFill>
                  <a:prstClr val="black"/>
                </a:solidFill>
                <a:latin typeface="+mn-lt"/>
              </a:rPr>
              <a:t>3. </a:t>
            </a:r>
            <a:r>
              <a:rPr lang="hr-HR" altLang="en-US" sz="2700" b="1" dirty="0">
                <a:solidFill>
                  <a:prstClr val="black"/>
                </a:solidFill>
                <a:latin typeface="+mn-lt"/>
              </a:rPr>
              <a:t>Mladi razmenjuju iskustva</a:t>
            </a:r>
          </a:p>
          <a:p>
            <a:r>
              <a:rPr lang="sr-Latn-RS" altLang="en-US" sz="2700" dirty="0">
                <a:solidFill>
                  <a:prstClr val="black"/>
                </a:solidFill>
                <a:latin typeface="+mn-lt"/>
              </a:rPr>
              <a:t>3.1. Zajednički kampovi mladih u području sa sadržjima iz oblasti preduzetništva, IT, zanatstvo</a:t>
            </a:r>
          </a:p>
          <a:p>
            <a:r>
              <a:rPr lang="sr-Latn-RS" altLang="en-US" sz="2700" dirty="0">
                <a:solidFill>
                  <a:prstClr val="black"/>
                </a:solidFill>
                <a:latin typeface="+mn-lt"/>
              </a:rPr>
              <a:t>3.2. Uspostavljanje formalnih i neformalnih partnerstava među mladina putem online alata</a:t>
            </a:r>
          </a:p>
          <a:p>
            <a:r>
              <a:rPr lang="sr-Latn-RS" altLang="en-US" sz="2700" dirty="0">
                <a:solidFill>
                  <a:prstClr val="black"/>
                </a:solidFill>
                <a:latin typeface="+mn-lt"/>
              </a:rPr>
              <a:t>3.3. zabavni i sportski sadržaji</a:t>
            </a:r>
            <a:endParaRPr lang="it-IT" altLang="en-US" sz="27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AutoShape 30"/>
          <p:cNvSpPr>
            <a:spLocks noChangeArrowheads="1"/>
          </p:cNvSpPr>
          <p:nvPr/>
        </p:nvSpPr>
        <p:spPr bwMode="auto">
          <a:xfrm>
            <a:off x="336234" y="5985510"/>
            <a:ext cx="5760720" cy="397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en-US" sz="2700" b="1" dirty="0">
                <a:solidFill>
                  <a:prstClr val="black"/>
                </a:solidFill>
                <a:latin typeface="+mn-lt"/>
              </a:rPr>
              <a:t>4. Viši nivo znanja mladih iz oblasti IT tehnologija</a:t>
            </a:r>
          </a:p>
          <a:p>
            <a:r>
              <a:rPr lang="hr-HR" altLang="en-US" sz="2700" dirty="0">
                <a:solidFill>
                  <a:prstClr val="black"/>
                </a:solidFill>
                <a:latin typeface="+mn-lt"/>
              </a:rPr>
              <a:t>4.1. IT kursevi: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hr-HR" altLang="en-US" sz="2700" dirty="0">
                <a:solidFill>
                  <a:prstClr val="black"/>
                </a:solidFill>
                <a:latin typeface="+mn-lt"/>
              </a:rPr>
              <a:t>Programiranje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hr-HR" altLang="en-US" sz="2700" dirty="0">
                <a:solidFill>
                  <a:prstClr val="black"/>
                </a:solidFill>
                <a:latin typeface="+mn-lt"/>
              </a:rPr>
              <a:t>Microsoft office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hr-HR" altLang="en-US" sz="2700" dirty="0">
                <a:solidFill>
                  <a:prstClr val="black"/>
                </a:solidFill>
                <a:latin typeface="+mn-lt"/>
              </a:rPr>
              <a:t>Gigitalni dizajn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hr-HR" altLang="en-US" sz="2700" dirty="0">
                <a:solidFill>
                  <a:prstClr val="black"/>
                </a:solidFill>
                <a:latin typeface="+mn-lt"/>
              </a:rPr>
              <a:t>Digitalni marketing</a:t>
            </a:r>
          </a:p>
        </p:txBody>
      </p:sp>
      <p:sp>
        <p:nvSpPr>
          <p:cNvPr id="18" name="AutoShape 30"/>
          <p:cNvSpPr>
            <a:spLocks noChangeArrowheads="1"/>
          </p:cNvSpPr>
          <p:nvPr/>
        </p:nvSpPr>
        <p:spPr bwMode="auto">
          <a:xfrm>
            <a:off x="6263642" y="5985510"/>
            <a:ext cx="5760720" cy="397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 sz="2700" b="1" dirty="0">
                <a:solidFill>
                  <a:prstClr val="black"/>
                </a:solidFill>
                <a:latin typeface="+mn-lt"/>
              </a:rPr>
              <a:t>5. Mladi i privreda razmenjuju znanja</a:t>
            </a:r>
          </a:p>
          <a:p>
            <a:r>
              <a:rPr lang="sr-Latn-RS" altLang="en-US" sz="2700" dirty="0">
                <a:solidFill>
                  <a:prstClr val="black"/>
                </a:solidFill>
                <a:latin typeface="+mn-lt"/>
              </a:rPr>
              <a:t>5.1. Mapiranje zaiteresovanih kompanija</a:t>
            </a:r>
          </a:p>
          <a:p>
            <a:r>
              <a:rPr lang="sr-Latn-RS" altLang="en-US" sz="2700" dirty="0">
                <a:solidFill>
                  <a:prstClr val="black"/>
                </a:solidFill>
                <a:latin typeface="+mn-lt"/>
              </a:rPr>
              <a:t>5.2. Susreti mladih i provrede (konferencije i prezentacije preivrede)</a:t>
            </a:r>
          </a:p>
          <a:p>
            <a:r>
              <a:rPr lang="sr-Latn-RS" altLang="en-US" sz="2700" dirty="0">
                <a:solidFill>
                  <a:prstClr val="black"/>
                </a:solidFill>
                <a:latin typeface="+mn-lt"/>
              </a:rPr>
              <a:t>5.3. Posete kompanijama</a:t>
            </a:r>
          </a:p>
          <a:p>
            <a:r>
              <a:rPr lang="sr-Latn-RS" altLang="en-US" sz="2700" dirty="0">
                <a:solidFill>
                  <a:prstClr val="black"/>
                </a:solidFill>
                <a:latin typeface="+mn-lt"/>
              </a:rPr>
              <a:t>5.4. Privremeni volonterski rad mladih u kompanijama</a:t>
            </a:r>
          </a:p>
        </p:txBody>
      </p:sp>
      <p:sp>
        <p:nvSpPr>
          <p:cNvPr id="19" name="AutoShape 30"/>
          <p:cNvSpPr>
            <a:spLocks noChangeArrowheads="1"/>
          </p:cNvSpPr>
          <p:nvPr/>
        </p:nvSpPr>
        <p:spPr bwMode="auto">
          <a:xfrm>
            <a:off x="12191048" y="5985510"/>
            <a:ext cx="5760720" cy="3977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en-US" sz="2700" b="1" dirty="0">
                <a:solidFill>
                  <a:prstClr val="black"/>
                </a:solidFill>
                <a:latin typeface="+mn-lt"/>
              </a:rPr>
              <a:t>6. Potencijalni mladih promovisani na tržištu</a:t>
            </a:r>
          </a:p>
          <a:p>
            <a:r>
              <a:rPr lang="pl-PL" altLang="en-US" sz="2700" dirty="0">
                <a:solidFill>
                  <a:prstClr val="black"/>
                </a:solidFill>
                <a:latin typeface="+mn-lt"/>
              </a:rPr>
              <a:t>6.1. Promocija projekta – rezultati</a:t>
            </a:r>
          </a:p>
          <a:p>
            <a:r>
              <a:rPr lang="pl-PL" altLang="en-US" sz="2700" dirty="0">
                <a:solidFill>
                  <a:prstClr val="black"/>
                </a:solidFill>
                <a:latin typeface="+mn-lt"/>
              </a:rPr>
              <a:t>6.2. Promocija najuspešnijih preduzetničkih ideja (sajmovi i promotivni događaji)</a:t>
            </a:r>
          </a:p>
          <a:p>
            <a:endParaRPr lang="it-IT" altLang="en-US" sz="27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20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 flipV="1">
            <a:off x="11777859" y="2900215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116597" y="2902697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1764143" y="4111009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102881" y="4113491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096035" y="5432378"/>
            <a:ext cx="2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0044507" y="5460571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858024" y="6741804"/>
            <a:ext cx="11012" cy="421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0361780" y="6776863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2828819" y="8612504"/>
            <a:ext cx="129498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Nepostojanje  obuka </a:t>
            </a:r>
          </a:p>
        </p:txBody>
      </p:sp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7259914" y="8678005"/>
            <a:ext cx="3081782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Nedostatak  individualne opreme pčelara</a:t>
            </a: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3044509" y="6024182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Nedovoljno znanje pčelara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10986637" y="8698129"/>
            <a:ext cx="2791907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Nedostatak opreme za udruženja   </a:t>
            </a: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7253450" y="6024181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Nedostatak  opreme pčelara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2861842" y="7210312"/>
            <a:ext cx="1833659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Mladi ne razmenjuju iskustva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7159711" y="7238539"/>
            <a:ext cx="2310386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Nema uslova za bavljenje pčelarstvom uspostavljeni</a:t>
            </a: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11604401" y="7395901"/>
            <a:ext cx="4315394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</a:rPr>
              <a:t>Loše organizovanje pčelara</a:t>
            </a:r>
            <a:endParaRPr lang="hr-HR" altLang="en-US" sz="165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7" name="AutoShape 33"/>
          <p:cNvSpPr>
            <a:spLocks noChangeArrowheads="1"/>
          </p:cNvSpPr>
          <p:nvPr/>
        </p:nvSpPr>
        <p:spPr bwMode="auto">
          <a:xfrm>
            <a:off x="3686368" y="4663724"/>
            <a:ext cx="10521722" cy="7598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2400" b="1" dirty="0">
                <a:latin typeface="+mn-lt"/>
              </a:rPr>
              <a:t>Slaba zainteresovanost mladih za pčelarstvo </a:t>
            </a:r>
          </a:p>
        </p:txBody>
      </p:sp>
      <p:sp>
        <p:nvSpPr>
          <p:cNvPr id="34" name="AutoShape 40"/>
          <p:cNvSpPr>
            <a:spLocks noChangeArrowheads="1"/>
          </p:cNvSpPr>
          <p:nvPr/>
        </p:nvSpPr>
        <p:spPr bwMode="auto">
          <a:xfrm>
            <a:off x="2828819" y="3501281"/>
            <a:ext cx="5818445" cy="6003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>
                <a:latin typeface="+mn-lt"/>
              </a:rPr>
              <a:t>Visoka ekonomska zavisnost mladih</a:t>
            </a:r>
          </a:p>
        </p:txBody>
      </p:sp>
      <p:sp>
        <p:nvSpPr>
          <p:cNvPr id="35" name="AutoShape 40"/>
          <p:cNvSpPr>
            <a:spLocks noChangeArrowheads="1"/>
          </p:cNvSpPr>
          <p:nvPr/>
        </p:nvSpPr>
        <p:spPr bwMode="auto">
          <a:xfrm>
            <a:off x="9151238" y="3462741"/>
            <a:ext cx="5818445" cy="6003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>
                <a:latin typeface="+mn-lt"/>
              </a:rPr>
              <a:t>Mladi odlaze u veće centre zbog posla</a:t>
            </a:r>
          </a:p>
        </p:txBody>
      </p:sp>
      <p:sp>
        <p:nvSpPr>
          <p:cNvPr id="36" name="AutoShape 40"/>
          <p:cNvSpPr>
            <a:spLocks noChangeArrowheads="1"/>
          </p:cNvSpPr>
          <p:nvPr/>
        </p:nvSpPr>
        <p:spPr bwMode="auto">
          <a:xfrm>
            <a:off x="3303093" y="2261759"/>
            <a:ext cx="11288268" cy="6003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>
                <a:latin typeface="+mn-lt"/>
              </a:rPr>
              <a:t>Visok nivo nezaposlenosti kod mladih u dve opštine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EB9271-B914-4C56-A052-198501F414F0}"/>
              </a:ext>
            </a:extLst>
          </p:cNvPr>
          <p:cNvSpPr txBox="1"/>
          <p:nvPr/>
        </p:nvSpPr>
        <p:spPr>
          <a:xfrm>
            <a:off x="-196773" y="1375261"/>
            <a:ext cx="182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i="1" dirty="0"/>
              <a:t>Pčelarstvo za nove generacije</a:t>
            </a:r>
            <a:endParaRPr lang="en-US" sz="36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324536" y="7972299"/>
            <a:ext cx="2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2802991" y="8063047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AutoShape 30"/>
          <p:cNvSpPr>
            <a:spLocks noChangeArrowheads="1"/>
          </p:cNvSpPr>
          <p:nvPr/>
        </p:nvSpPr>
        <p:spPr bwMode="auto">
          <a:xfrm>
            <a:off x="11637293" y="6031985"/>
            <a:ext cx="4282502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Nepostojanje zajedničkog nastupa na tržištu</a:t>
            </a:r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auto">
          <a:xfrm>
            <a:off x="4856290" y="7190951"/>
            <a:ext cx="2037680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Nedovoljna pomoć starijuh pčelara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897340" y="6759392"/>
            <a:ext cx="11012" cy="421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AutoShape 30"/>
          <p:cNvSpPr>
            <a:spLocks noChangeArrowheads="1"/>
          </p:cNvSpPr>
          <p:nvPr/>
        </p:nvSpPr>
        <p:spPr bwMode="auto">
          <a:xfrm>
            <a:off x="9590416" y="7250624"/>
            <a:ext cx="1829279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Mladi pčelari zajedno koriste opremu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5015205" y="6878088"/>
            <a:ext cx="11012" cy="421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2869888" y="6869304"/>
            <a:ext cx="11012" cy="421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083880" y="7972299"/>
            <a:ext cx="1833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5035856" y="8103386"/>
            <a:ext cx="13716" cy="548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11357969" y="7753652"/>
            <a:ext cx="305027" cy="10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AutoShape 30"/>
          <p:cNvSpPr>
            <a:spLocks noChangeArrowheads="1"/>
          </p:cNvSpPr>
          <p:nvPr/>
        </p:nvSpPr>
        <p:spPr bwMode="auto">
          <a:xfrm>
            <a:off x="5543585" y="8610340"/>
            <a:ext cx="1582374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Mentorstvo nije organizovano</a:t>
            </a:r>
          </a:p>
        </p:txBody>
      </p:sp>
      <p:sp>
        <p:nvSpPr>
          <p:cNvPr id="61" name="AutoShape 30"/>
          <p:cNvSpPr>
            <a:spLocks noChangeArrowheads="1"/>
          </p:cNvSpPr>
          <p:nvPr/>
        </p:nvSpPr>
        <p:spPr bwMode="auto">
          <a:xfrm>
            <a:off x="4221098" y="8610538"/>
            <a:ext cx="1213764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Nepostojanje brošura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390796" y="7944335"/>
            <a:ext cx="1833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8056542" y="7974431"/>
            <a:ext cx="1833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AutoShape 30"/>
          <p:cNvSpPr>
            <a:spLocks noChangeArrowheads="1"/>
          </p:cNvSpPr>
          <p:nvPr/>
        </p:nvSpPr>
        <p:spPr bwMode="auto">
          <a:xfrm>
            <a:off x="13912498" y="8652302"/>
            <a:ext cx="2316758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Slaba saradnje medju pčelarima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8363427" y="6791888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0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1" grpId="0" animBg="1"/>
      <p:bldP spid="12" grpId="0" animBg="1"/>
      <p:bldP spid="9" grpId="0" animBg="1"/>
      <p:bldP spid="10" grpId="0" animBg="1"/>
      <p:bldP spid="13" grpId="0" animBg="1"/>
      <p:bldP spid="27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2" grpId="0" animBg="1"/>
      <p:bldP spid="60" grpId="0" animBg="1"/>
      <p:bldP spid="61" grpId="0" animBg="1"/>
      <p:bldP spid="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 flipV="1">
            <a:off x="9258864" y="3137605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597602" y="3140087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9245148" y="4348399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583886" y="4350881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577040" y="5669768"/>
            <a:ext cx="2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525512" y="5697961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339029" y="6979194"/>
            <a:ext cx="11012" cy="421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842785" y="7014253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309824" y="8849894"/>
            <a:ext cx="129498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Obuka</a:t>
            </a:r>
          </a:p>
        </p:txBody>
      </p:sp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4740919" y="8915395"/>
            <a:ext cx="3081782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Nabavka individualne opreme pčelara (košnice i lična zaštitna oprema)</a:t>
            </a: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525514" y="6261572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Unapredjenje znanja pčelara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8467642" y="8935519"/>
            <a:ext cx="2791907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Nabavka zajedničke opreme (vrcaljka, presa za vosak, topionik)</a:t>
            </a: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4734455" y="6261571"/>
            <a:ext cx="4045925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Unapredjenje opreme pčelara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342847" y="7447702"/>
            <a:ext cx="1833659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Mladi razmenjuju iskustva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4640716" y="7475929"/>
            <a:ext cx="2310386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Tehnički preduslovi za bavljenje pčelarstvom uspostavljeni</a:t>
            </a: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9085406" y="7633291"/>
            <a:ext cx="4315394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</a:rPr>
              <a:t>Organizovanje pčelara u udruženja</a:t>
            </a:r>
            <a:endParaRPr lang="hr-HR" altLang="en-US" sz="165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7" name="AutoShape 33"/>
          <p:cNvSpPr>
            <a:spLocks noChangeArrowheads="1"/>
          </p:cNvSpPr>
          <p:nvPr/>
        </p:nvSpPr>
        <p:spPr bwMode="auto">
          <a:xfrm>
            <a:off x="1167373" y="4901114"/>
            <a:ext cx="10521722" cy="7598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2400" b="1" dirty="0">
                <a:latin typeface="+mn-lt"/>
              </a:rPr>
              <a:t>Osnažiti sektor pčelarstva kod mladih</a:t>
            </a:r>
          </a:p>
        </p:txBody>
      </p:sp>
      <p:sp>
        <p:nvSpPr>
          <p:cNvPr id="34" name="AutoShape 40"/>
          <p:cNvSpPr>
            <a:spLocks noChangeArrowheads="1"/>
          </p:cNvSpPr>
          <p:nvPr/>
        </p:nvSpPr>
        <p:spPr bwMode="auto">
          <a:xfrm>
            <a:off x="309824" y="3738671"/>
            <a:ext cx="5818445" cy="6003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>
                <a:latin typeface="+mn-lt"/>
              </a:rPr>
              <a:t>Smanjena ekonomska zavisnost mladih</a:t>
            </a:r>
          </a:p>
        </p:txBody>
      </p:sp>
      <p:sp>
        <p:nvSpPr>
          <p:cNvPr id="35" name="AutoShape 40"/>
          <p:cNvSpPr>
            <a:spLocks noChangeArrowheads="1"/>
          </p:cNvSpPr>
          <p:nvPr/>
        </p:nvSpPr>
        <p:spPr bwMode="auto">
          <a:xfrm>
            <a:off x="6632243" y="3700131"/>
            <a:ext cx="5818445" cy="6003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>
                <a:latin typeface="+mn-lt"/>
              </a:rPr>
              <a:t>Mladi ne odlaze u veće centre zbog posla</a:t>
            </a:r>
          </a:p>
        </p:txBody>
      </p:sp>
      <p:sp>
        <p:nvSpPr>
          <p:cNvPr id="36" name="AutoShape 40"/>
          <p:cNvSpPr>
            <a:spLocks noChangeArrowheads="1"/>
          </p:cNvSpPr>
          <p:nvPr/>
        </p:nvSpPr>
        <p:spPr bwMode="auto">
          <a:xfrm>
            <a:off x="784098" y="2499149"/>
            <a:ext cx="11288268" cy="60038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en-US" sz="2400" b="1" dirty="0">
                <a:latin typeface="+mn-lt"/>
              </a:rPr>
              <a:t>Smanjen nivo nezaposlenosti kod mladih u dve opštine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EB9271-B914-4C56-A052-198501F414F0}"/>
              </a:ext>
            </a:extLst>
          </p:cNvPr>
          <p:cNvSpPr txBox="1"/>
          <p:nvPr/>
        </p:nvSpPr>
        <p:spPr>
          <a:xfrm>
            <a:off x="-1321299" y="1682929"/>
            <a:ext cx="182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i="1" dirty="0"/>
              <a:t>Pčelarstvo za nove generacije</a:t>
            </a:r>
            <a:endParaRPr lang="en-US" sz="36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805541" y="8209689"/>
            <a:ext cx="2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0283996" y="8300437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477390" y="4982377"/>
            <a:ext cx="4524860" cy="7155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sz="4050" b="1" dirty="0">
                <a:solidFill>
                  <a:schemeClr val="bg1"/>
                </a:solidFill>
              </a:rPr>
              <a:t>Specifični cilj(evi)</a:t>
            </a:r>
            <a:endParaRPr lang="en-US" sz="405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33692" y="2489715"/>
            <a:ext cx="4524860" cy="715581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sz="4050" b="1" dirty="0">
                <a:solidFill>
                  <a:schemeClr val="bg1"/>
                </a:solidFill>
              </a:rPr>
              <a:t>Opšti cilj</a:t>
            </a:r>
            <a:endParaRPr lang="en-US" sz="405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02143" y="6343738"/>
            <a:ext cx="4524860" cy="7155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sz="4050" b="1" dirty="0">
                <a:solidFill>
                  <a:srgbClr val="002060"/>
                </a:solidFill>
              </a:rPr>
              <a:t>Rezultati</a:t>
            </a:r>
            <a:endParaRPr lang="en-US" sz="4050" b="1" dirty="0">
              <a:solidFill>
                <a:srgbClr val="00206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0" y="4606086"/>
            <a:ext cx="18288000" cy="42114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0" y="6000750"/>
            <a:ext cx="18288000" cy="2214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400799" y="801927"/>
            <a:ext cx="45001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50" b="1" i="1" dirty="0">
                <a:solidFill>
                  <a:srgbClr val="002060"/>
                </a:solidFill>
              </a:rPr>
              <a:t>Logika intervencije</a:t>
            </a:r>
          </a:p>
          <a:p>
            <a:pPr algn="ctr"/>
            <a:r>
              <a:rPr lang="sr-Latn-RS" sz="4050" b="1" i="1" dirty="0">
                <a:solidFill>
                  <a:srgbClr val="002060"/>
                </a:solidFill>
              </a:rPr>
              <a:t>projekta</a:t>
            </a:r>
            <a:endParaRPr lang="en-US" sz="4050" b="1" i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598669" y="8309161"/>
            <a:ext cx="4465424" cy="7155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r-Latn-RS" sz="4050" b="1" dirty="0">
                <a:solidFill>
                  <a:srgbClr val="002060"/>
                </a:solidFill>
              </a:rPr>
              <a:t>Aktivnosti</a:t>
            </a:r>
          </a:p>
        </p:txBody>
      </p:sp>
      <p:sp>
        <p:nvSpPr>
          <p:cNvPr id="38" name="AutoShape 30"/>
          <p:cNvSpPr>
            <a:spLocks noChangeArrowheads="1"/>
          </p:cNvSpPr>
          <p:nvPr/>
        </p:nvSpPr>
        <p:spPr bwMode="auto">
          <a:xfrm>
            <a:off x="9118298" y="6269375"/>
            <a:ext cx="4282502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Zajednički nastupanje na tržištu</a:t>
            </a:r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auto">
          <a:xfrm>
            <a:off x="2337295" y="7428341"/>
            <a:ext cx="2037680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Prakticna pomoć starijih pčelara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378345" y="6996782"/>
            <a:ext cx="11012" cy="421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AutoShape 30"/>
          <p:cNvSpPr>
            <a:spLocks noChangeArrowheads="1"/>
          </p:cNvSpPr>
          <p:nvPr/>
        </p:nvSpPr>
        <p:spPr bwMode="auto">
          <a:xfrm>
            <a:off x="7071421" y="7488014"/>
            <a:ext cx="1829279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Mladi pčelari zajedno koriste opremu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2496210" y="7115478"/>
            <a:ext cx="11012" cy="421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0350893" y="7106694"/>
            <a:ext cx="11012" cy="421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564885" y="8209689"/>
            <a:ext cx="1833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2516861" y="8340776"/>
            <a:ext cx="13716" cy="548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8838974" y="7991042"/>
            <a:ext cx="305027" cy="10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AutoShape 30"/>
          <p:cNvSpPr>
            <a:spLocks noChangeArrowheads="1"/>
          </p:cNvSpPr>
          <p:nvPr/>
        </p:nvSpPr>
        <p:spPr bwMode="auto">
          <a:xfrm>
            <a:off x="3024590" y="8847730"/>
            <a:ext cx="1497153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Mentorstvo</a:t>
            </a:r>
          </a:p>
        </p:txBody>
      </p:sp>
      <p:sp>
        <p:nvSpPr>
          <p:cNvPr id="61" name="AutoShape 30"/>
          <p:cNvSpPr>
            <a:spLocks noChangeArrowheads="1"/>
          </p:cNvSpPr>
          <p:nvPr/>
        </p:nvSpPr>
        <p:spPr bwMode="auto">
          <a:xfrm>
            <a:off x="1702103" y="8847928"/>
            <a:ext cx="1213764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Brošura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1871801" y="8181725"/>
            <a:ext cx="1833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537547" y="8211821"/>
            <a:ext cx="1833" cy="63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AutoShape 30"/>
          <p:cNvSpPr>
            <a:spLocks noChangeArrowheads="1"/>
          </p:cNvSpPr>
          <p:nvPr/>
        </p:nvSpPr>
        <p:spPr bwMode="auto">
          <a:xfrm>
            <a:off x="11393503" y="8889692"/>
            <a:ext cx="2316758" cy="7057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1650" b="1" dirty="0">
                <a:solidFill>
                  <a:prstClr val="black"/>
                </a:solidFill>
                <a:latin typeface="+mn-lt"/>
              </a:rPr>
              <a:t>Uspostavljanje saradnje medju pčelarima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5844432" y="7029278"/>
            <a:ext cx="13716" cy="60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36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1" grpId="0" animBg="1"/>
      <p:bldP spid="12" grpId="0" animBg="1"/>
      <p:bldP spid="9" grpId="0" animBg="1"/>
      <p:bldP spid="10" grpId="0" animBg="1"/>
      <p:bldP spid="13" grpId="0" animBg="1"/>
      <p:bldP spid="27" grpId="0" animBg="1"/>
      <p:bldP spid="34" grpId="0" animBg="1"/>
      <p:bldP spid="35" grpId="0" animBg="1"/>
      <p:bldP spid="36" grpId="0" animBg="1"/>
      <p:bldP spid="28" grpId="0" animBg="1"/>
      <p:bldP spid="29" grpId="0" animBg="1"/>
      <p:bldP spid="30" grpId="0" animBg="1"/>
      <p:bldP spid="33" grpId="0"/>
      <p:bldP spid="40" grpId="0" animBg="1"/>
      <p:bldP spid="38" grpId="0" animBg="1"/>
      <p:bldP spid="39" grpId="0" animBg="1"/>
      <p:bldP spid="42" grpId="0" animBg="1"/>
      <p:bldP spid="60" grpId="0" animBg="1"/>
      <p:bldP spid="61" grpId="0" animBg="1"/>
      <p:bldP spid="6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11596292" y="2993047"/>
            <a:ext cx="4643783" cy="197844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2700" b="1" dirty="0">
                <a:solidFill>
                  <a:prstClr val="black"/>
                </a:solidFill>
              </a:rPr>
              <a:t>Zajednički nastupanje na tržištu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2047928" y="2877112"/>
            <a:ext cx="4248047" cy="207916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2700" b="1" dirty="0">
                <a:solidFill>
                  <a:prstClr val="black"/>
                </a:solidFill>
              </a:rPr>
              <a:t>Unapredjenje znanja pčelara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6857183" y="2944604"/>
            <a:ext cx="4177899" cy="20268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r-HR" altLang="en-US" sz="2700" b="1" dirty="0">
                <a:solidFill>
                  <a:prstClr val="black"/>
                </a:solidFill>
              </a:rPr>
              <a:t>Unapredjenje opreme pčelara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EB9271-B914-4C56-A052-198501F414F0}"/>
              </a:ext>
            </a:extLst>
          </p:cNvPr>
          <p:cNvSpPr txBox="1"/>
          <p:nvPr/>
        </p:nvSpPr>
        <p:spPr>
          <a:xfrm>
            <a:off x="0" y="1485900"/>
            <a:ext cx="1828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i="1" dirty="0"/>
              <a:t>Pčelarstvo za nove generacije</a:t>
            </a:r>
            <a:endParaRPr lang="en-US" sz="3600" dirty="0"/>
          </a:p>
          <a:p>
            <a:pPr algn="ctr"/>
            <a:r>
              <a:rPr lang="sr-Latn-RS" sz="3600" dirty="0"/>
              <a:t>grupe aktivnosti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09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12463097" y="2127395"/>
            <a:ext cx="5565531" cy="746540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en-US" sz="2700" b="1" dirty="0">
                <a:solidFill>
                  <a:prstClr val="black"/>
                </a:solidFill>
              </a:rPr>
              <a:t>3. Zajednički nastupanje na tržištu</a:t>
            </a:r>
          </a:p>
          <a:p>
            <a:endParaRPr lang="hr-HR" altLang="en-US" sz="27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3.1 Organizovanjene početnog sastanka o potrebi udruživanja</a:t>
            </a: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3.2  Priprema osnivačkih akata i osnivanje udruženja</a:t>
            </a: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3.3 Nabavka veće opreme za potrebe udruženja (vrcaljka, topionik, presa za vosak, punionica, dekristalizator)</a:t>
            </a: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3.4 Zajednički nastup na sajmu poljoprivrede</a:t>
            </a: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3.5 Zajednički marketing (zajednička etiketa za med, reklamni liflet, reklama preko mreža...)</a:t>
            </a: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342901" y="2144636"/>
            <a:ext cx="5786102" cy="7566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en-US" sz="2700" b="1" dirty="0">
                <a:solidFill>
                  <a:prstClr val="black"/>
                </a:solidFill>
              </a:rPr>
              <a:t>1.Unapredjenje znanja pčelara</a:t>
            </a:r>
          </a:p>
          <a:p>
            <a:endParaRPr lang="hr-HR" altLang="en-US" sz="27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1.0 selekcija mladfih pčelara</a:t>
            </a: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1.1 Napisati brošura za bavljenje pčelarstvom za početnike</a:t>
            </a: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1.2 Obuka – 6 teoretskih predavanja u toku 12 meseci za celu grupu</a:t>
            </a: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1.3 Praktična predavanja – 3 ukupno na pčelinjaku predavača za celu grupu</a:t>
            </a: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1.4 Praktično mentorstvo – 6 poseta mentora pčelinjaku mladog pčelara</a:t>
            </a: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1.5 Redovni sastanci mladih pčelare gde razmenjuju iskustva</a:t>
            </a:r>
          </a:p>
          <a:p>
            <a:pPr marL="1628775" lvl="1" indent="-514350">
              <a:buAutoNum type="arabicPeriod"/>
            </a:pPr>
            <a:endParaRPr lang="hr-HR" altLang="en-US" sz="2700" b="1" dirty="0">
              <a:solidFill>
                <a:prstClr val="black"/>
              </a:solidFill>
            </a:endParaRP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6295674" y="2127395"/>
            <a:ext cx="6000750" cy="75138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en-US" sz="2700" b="1" dirty="0">
                <a:solidFill>
                  <a:prstClr val="black"/>
                </a:solidFill>
              </a:rPr>
              <a:t>2.Unapredjenje opreme pčelara</a:t>
            </a:r>
          </a:p>
          <a:p>
            <a:endParaRPr lang="hr-HR" altLang="en-US" sz="27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2.1 Analiza lokacija budućih pčelinjaka</a:t>
            </a: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2.2 Registracija poiljoprivrednih gazdinstava registracija lokacija za pčelarstvo</a:t>
            </a: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2.3 Analiza potreba za opremom svakog pčelara </a:t>
            </a: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2.4 Nabavka individualne opreme (košnice, zaštitna oprema i ručni alat)</a:t>
            </a:r>
          </a:p>
          <a:p>
            <a:pPr>
              <a:lnSpc>
                <a:spcPct val="150000"/>
              </a:lnSpc>
            </a:pPr>
            <a:r>
              <a:rPr lang="hr-HR" altLang="en-US" sz="2100" b="1" dirty="0">
                <a:solidFill>
                  <a:prstClr val="black"/>
                </a:solidFill>
              </a:rPr>
              <a:t>2.5 Isporuka opreme svakom pčelaru (revers)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EB9271-B914-4C56-A052-198501F414F0}"/>
              </a:ext>
            </a:extLst>
          </p:cNvPr>
          <p:cNvSpPr txBox="1"/>
          <p:nvPr/>
        </p:nvSpPr>
        <p:spPr>
          <a:xfrm>
            <a:off x="0" y="439264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i="1" dirty="0"/>
              <a:t>Pčelarstvo za nove generacije</a:t>
            </a:r>
            <a:endParaRPr lang="en-US" sz="3600" dirty="0"/>
          </a:p>
          <a:p>
            <a:pPr algn="ctr"/>
            <a:r>
              <a:rPr lang="sr-Latn-RS" sz="3600" dirty="0"/>
              <a:t>grupe aktivnosti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113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35392"/>
              </p:ext>
            </p:extLst>
          </p:nvPr>
        </p:nvGraphicFramePr>
        <p:xfrm>
          <a:off x="1425990" y="3196364"/>
          <a:ext cx="4667250" cy="4552949"/>
        </p:xfrm>
        <a:graphic>
          <a:graphicData uri="http://schemas.openxmlformats.org/drawingml/2006/table">
            <a:tbl>
              <a:tblPr/>
              <a:tblGrid>
                <a:gridCol w="466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3717"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endParaRPr lang="en-US" sz="1100" dirty="0">
                        <a:latin typeface="Sitka Banner" pitchFamily="2" charset="0"/>
                      </a:endParaRPr>
                    </a:p>
                    <a:p>
                      <a:pPr algn="ctr">
                        <a:lnSpc>
                          <a:spcPts val="3240"/>
                        </a:lnSpc>
                      </a:pPr>
                      <a:r>
                        <a:rPr lang="en-US" sz="2700" spc="25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OPŠTI CILJ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798"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endParaRPr lang="en-US" sz="1100" dirty="0">
                        <a:latin typeface="Sitka Banner" pitchFamily="2" charset="0"/>
                      </a:endParaRPr>
                    </a:p>
                    <a:p>
                      <a:pPr algn="ctr">
                        <a:lnSpc>
                          <a:spcPts val="3240"/>
                        </a:lnSpc>
                      </a:pPr>
                      <a:r>
                        <a:rPr lang="en-US" sz="2700" spc="25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SPECIFIČNI CILJEVI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717"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endParaRPr lang="en-US" sz="1100" dirty="0">
                        <a:latin typeface="Sitka Banner" pitchFamily="2" charset="0"/>
                      </a:endParaRPr>
                    </a:p>
                    <a:p>
                      <a:pPr algn="ctr">
                        <a:lnSpc>
                          <a:spcPts val="3240"/>
                        </a:lnSpc>
                      </a:pPr>
                      <a:r>
                        <a:rPr lang="en-US" sz="2700" spc="25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REZULTATI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717"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3240"/>
                        </a:lnSpc>
                      </a:pPr>
                      <a:r>
                        <a:rPr lang="en-US" sz="2700" spc="25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AKTIVNOSTI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970172"/>
              </p:ext>
            </p:extLst>
          </p:nvPr>
        </p:nvGraphicFramePr>
        <p:xfrm>
          <a:off x="7252521" y="3200399"/>
          <a:ext cx="3200400" cy="335280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800"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 spc="25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REZIME/</a:t>
                      </a:r>
                      <a:endParaRPr lang="en-US" sz="1100" dirty="0">
                        <a:latin typeface="Sitka Banner" pitchFamily="2" charset="0"/>
                      </a:endParaRPr>
                    </a:p>
                    <a:p>
                      <a:pPr algn="ctr">
                        <a:lnSpc>
                          <a:spcPts val="3240"/>
                        </a:lnSpc>
                      </a:pPr>
                      <a:r>
                        <a:rPr lang="en-US" sz="2700" spc="25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APLIKACIONI FORMULAR</a:t>
                      </a: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86689"/>
              </p:ext>
            </p:extLst>
          </p:nvPr>
        </p:nvGraphicFramePr>
        <p:xfrm>
          <a:off x="11710220" y="3200399"/>
          <a:ext cx="5086350" cy="3352800"/>
        </p:xfrm>
        <a:graphic>
          <a:graphicData uri="http://schemas.openxmlformats.org/drawingml/2006/table">
            <a:tbl>
              <a:tblPr/>
              <a:tblGrid>
                <a:gridCol w="508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800"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defRPr/>
                      </a:pPr>
                      <a:r>
                        <a:rPr lang="en-US" sz="2700" b="1" spc="25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BUDŽET PROJEKTA</a:t>
                      </a:r>
                      <a:endParaRPr lang="en-US" sz="1100" b="1" dirty="0">
                        <a:latin typeface="Sitka Banner" pitchFamily="2" charset="0"/>
                      </a:endParaRPr>
                    </a:p>
                  </a:txBody>
                  <a:tcPr marT="91440" marB="9144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6225360" y="4558785"/>
            <a:ext cx="933450" cy="476250"/>
            <a:chOff x="0" y="0"/>
            <a:chExt cx="1244600" cy="635000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152400"/>
                  </a:moveTo>
                  <a:lnTo>
                    <a:pt x="908177" y="152400"/>
                  </a:lnTo>
                  <a:lnTo>
                    <a:pt x="908177" y="0"/>
                  </a:lnTo>
                  <a:lnTo>
                    <a:pt x="1219200" y="304800"/>
                  </a:lnTo>
                  <a:lnTo>
                    <a:pt x="908177" y="609600"/>
                  </a:lnTo>
                  <a:lnTo>
                    <a:pt x="908177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70AD47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-889"/>
              <a:ext cx="1244600" cy="636778"/>
            </a:xfrm>
            <a:custGeom>
              <a:avLst/>
              <a:gdLst/>
              <a:ahLst/>
              <a:cxnLst/>
              <a:rect l="l" t="t" r="r" b="b"/>
              <a:pathLst>
                <a:path w="1244600" h="636778">
                  <a:moveTo>
                    <a:pt x="12700" y="153289"/>
                  </a:moveTo>
                  <a:lnTo>
                    <a:pt x="920877" y="153289"/>
                  </a:lnTo>
                  <a:lnTo>
                    <a:pt x="920877" y="165989"/>
                  </a:lnTo>
                  <a:lnTo>
                    <a:pt x="908177" y="165989"/>
                  </a:lnTo>
                  <a:lnTo>
                    <a:pt x="908177" y="13589"/>
                  </a:lnTo>
                  <a:cubicBezTo>
                    <a:pt x="908177" y="8509"/>
                    <a:pt x="911225" y="3810"/>
                    <a:pt x="915924" y="1905"/>
                  </a:cubicBezTo>
                  <a:cubicBezTo>
                    <a:pt x="920623" y="0"/>
                    <a:pt x="926084" y="1016"/>
                    <a:pt x="929767" y="4572"/>
                  </a:cubicBezTo>
                  <a:lnTo>
                    <a:pt x="1240790" y="309372"/>
                  </a:lnTo>
                  <a:cubicBezTo>
                    <a:pt x="1243203" y="311785"/>
                    <a:pt x="1244600" y="315087"/>
                    <a:pt x="1244600" y="318389"/>
                  </a:cubicBezTo>
                  <a:cubicBezTo>
                    <a:pt x="1244600" y="321691"/>
                    <a:pt x="1243203" y="325120"/>
                    <a:pt x="1240790" y="327406"/>
                  </a:cubicBezTo>
                  <a:lnTo>
                    <a:pt x="929767" y="632206"/>
                  </a:lnTo>
                  <a:cubicBezTo>
                    <a:pt x="926084" y="635762"/>
                    <a:pt x="920623" y="636778"/>
                    <a:pt x="915924" y="634873"/>
                  </a:cubicBezTo>
                  <a:cubicBezTo>
                    <a:pt x="911225" y="632968"/>
                    <a:pt x="908177" y="628269"/>
                    <a:pt x="908177" y="623189"/>
                  </a:cubicBezTo>
                  <a:lnTo>
                    <a:pt x="908177" y="470789"/>
                  </a:lnTo>
                  <a:lnTo>
                    <a:pt x="920877" y="470789"/>
                  </a:lnTo>
                  <a:lnTo>
                    <a:pt x="920877" y="483489"/>
                  </a:lnTo>
                  <a:lnTo>
                    <a:pt x="12700" y="483489"/>
                  </a:lnTo>
                  <a:cubicBezTo>
                    <a:pt x="5715" y="483489"/>
                    <a:pt x="0" y="477774"/>
                    <a:pt x="0" y="470789"/>
                  </a:cubicBezTo>
                  <a:lnTo>
                    <a:pt x="0" y="165989"/>
                  </a:lnTo>
                  <a:cubicBezTo>
                    <a:pt x="0" y="159004"/>
                    <a:pt x="5715" y="153289"/>
                    <a:pt x="12700" y="153289"/>
                  </a:cubicBezTo>
                  <a:moveTo>
                    <a:pt x="12700" y="178689"/>
                  </a:moveTo>
                  <a:lnTo>
                    <a:pt x="12700" y="165989"/>
                  </a:lnTo>
                  <a:lnTo>
                    <a:pt x="25400" y="165989"/>
                  </a:lnTo>
                  <a:lnTo>
                    <a:pt x="25400" y="470789"/>
                  </a:lnTo>
                  <a:lnTo>
                    <a:pt x="12700" y="470789"/>
                  </a:lnTo>
                  <a:lnTo>
                    <a:pt x="12700" y="458089"/>
                  </a:lnTo>
                  <a:lnTo>
                    <a:pt x="920877" y="458089"/>
                  </a:lnTo>
                  <a:cubicBezTo>
                    <a:pt x="927862" y="458089"/>
                    <a:pt x="933577" y="463804"/>
                    <a:pt x="933577" y="470789"/>
                  </a:cubicBezTo>
                  <a:lnTo>
                    <a:pt x="933577" y="623189"/>
                  </a:lnTo>
                  <a:lnTo>
                    <a:pt x="920877" y="623189"/>
                  </a:lnTo>
                  <a:lnTo>
                    <a:pt x="911987" y="614172"/>
                  </a:lnTo>
                  <a:lnTo>
                    <a:pt x="1223010" y="309372"/>
                  </a:lnTo>
                  <a:lnTo>
                    <a:pt x="1231900" y="318389"/>
                  </a:lnTo>
                  <a:lnTo>
                    <a:pt x="1223010" y="327406"/>
                  </a:lnTo>
                  <a:lnTo>
                    <a:pt x="911987" y="22606"/>
                  </a:lnTo>
                  <a:lnTo>
                    <a:pt x="920877" y="13589"/>
                  </a:lnTo>
                  <a:lnTo>
                    <a:pt x="933577" y="13589"/>
                  </a:lnTo>
                  <a:lnTo>
                    <a:pt x="933577" y="165989"/>
                  </a:lnTo>
                  <a:cubicBezTo>
                    <a:pt x="933577" y="172974"/>
                    <a:pt x="927862" y="178689"/>
                    <a:pt x="920877" y="178689"/>
                  </a:cubicBezTo>
                  <a:lnTo>
                    <a:pt x="12700" y="178689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594566" y="4558785"/>
            <a:ext cx="933450" cy="476250"/>
            <a:chOff x="0" y="0"/>
            <a:chExt cx="1244600" cy="635000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152400"/>
                  </a:moveTo>
                  <a:lnTo>
                    <a:pt x="908177" y="152400"/>
                  </a:lnTo>
                  <a:lnTo>
                    <a:pt x="908177" y="0"/>
                  </a:lnTo>
                  <a:lnTo>
                    <a:pt x="1219200" y="304800"/>
                  </a:lnTo>
                  <a:lnTo>
                    <a:pt x="908177" y="609600"/>
                  </a:lnTo>
                  <a:lnTo>
                    <a:pt x="908177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70AD47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-889"/>
              <a:ext cx="1244600" cy="636778"/>
            </a:xfrm>
            <a:custGeom>
              <a:avLst/>
              <a:gdLst/>
              <a:ahLst/>
              <a:cxnLst/>
              <a:rect l="l" t="t" r="r" b="b"/>
              <a:pathLst>
                <a:path w="1244600" h="636778">
                  <a:moveTo>
                    <a:pt x="12700" y="153289"/>
                  </a:moveTo>
                  <a:lnTo>
                    <a:pt x="920877" y="153289"/>
                  </a:lnTo>
                  <a:lnTo>
                    <a:pt x="920877" y="165989"/>
                  </a:lnTo>
                  <a:lnTo>
                    <a:pt x="908177" y="165989"/>
                  </a:lnTo>
                  <a:lnTo>
                    <a:pt x="908177" y="13589"/>
                  </a:lnTo>
                  <a:cubicBezTo>
                    <a:pt x="908177" y="8509"/>
                    <a:pt x="911225" y="3810"/>
                    <a:pt x="915924" y="1905"/>
                  </a:cubicBezTo>
                  <a:cubicBezTo>
                    <a:pt x="920623" y="0"/>
                    <a:pt x="926084" y="1016"/>
                    <a:pt x="929767" y="4572"/>
                  </a:cubicBezTo>
                  <a:lnTo>
                    <a:pt x="1240790" y="309372"/>
                  </a:lnTo>
                  <a:cubicBezTo>
                    <a:pt x="1243203" y="311785"/>
                    <a:pt x="1244600" y="315087"/>
                    <a:pt x="1244600" y="318389"/>
                  </a:cubicBezTo>
                  <a:cubicBezTo>
                    <a:pt x="1244600" y="321691"/>
                    <a:pt x="1243203" y="325120"/>
                    <a:pt x="1240790" y="327406"/>
                  </a:cubicBezTo>
                  <a:lnTo>
                    <a:pt x="929767" y="632206"/>
                  </a:lnTo>
                  <a:cubicBezTo>
                    <a:pt x="926084" y="635762"/>
                    <a:pt x="920623" y="636778"/>
                    <a:pt x="915924" y="634873"/>
                  </a:cubicBezTo>
                  <a:cubicBezTo>
                    <a:pt x="911225" y="632968"/>
                    <a:pt x="908177" y="628269"/>
                    <a:pt x="908177" y="623189"/>
                  </a:cubicBezTo>
                  <a:lnTo>
                    <a:pt x="908177" y="470789"/>
                  </a:lnTo>
                  <a:lnTo>
                    <a:pt x="920877" y="470789"/>
                  </a:lnTo>
                  <a:lnTo>
                    <a:pt x="920877" y="483489"/>
                  </a:lnTo>
                  <a:lnTo>
                    <a:pt x="12700" y="483489"/>
                  </a:lnTo>
                  <a:cubicBezTo>
                    <a:pt x="5715" y="483489"/>
                    <a:pt x="0" y="477774"/>
                    <a:pt x="0" y="470789"/>
                  </a:cubicBezTo>
                  <a:lnTo>
                    <a:pt x="0" y="165989"/>
                  </a:lnTo>
                  <a:cubicBezTo>
                    <a:pt x="0" y="159004"/>
                    <a:pt x="5715" y="153289"/>
                    <a:pt x="12700" y="153289"/>
                  </a:cubicBezTo>
                  <a:moveTo>
                    <a:pt x="12700" y="178689"/>
                  </a:moveTo>
                  <a:lnTo>
                    <a:pt x="12700" y="165989"/>
                  </a:lnTo>
                  <a:lnTo>
                    <a:pt x="25400" y="165989"/>
                  </a:lnTo>
                  <a:lnTo>
                    <a:pt x="25400" y="470789"/>
                  </a:lnTo>
                  <a:lnTo>
                    <a:pt x="12700" y="470789"/>
                  </a:lnTo>
                  <a:lnTo>
                    <a:pt x="12700" y="458089"/>
                  </a:lnTo>
                  <a:lnTo>
                    <a:pt x="920877" y="458089"/>
                  </a:lnTo>
                  <a:cubicBezTo>
                    <a:pt x="927862" y="458089"/>
                    <a:pt x="933577" y="463804"/>
                    <a:pt x="933577" y="470789"/>
                  </a:cubicBezTo>
                  <a:lnTo>
                    <a:pt x="933577" y="623189"/>
                  </a:lnTo>
                  <a:lnTo>
                    <a:pt x="920877" y="623189"/>
                  </a:lnTo>
                  <a:lnTo>
                    <a:pt x="911987" y="614172"/>
                  </a:lnTo>
                  <a:lnTo>
                    <a:pt x="1223010" y="309372"/>
                  </a:lnTo>
                  <a:lnTo>
                    <a:pt x="1231900" y="318389"/>
                  </a:lnTo>
                  <a:lnTo>
                    <a:pt x="1223010" y="327406"/>
                  </a:lnTo>
                  <a:lnTo>
                    <a:pt x="911987" y="22606"/>
                  </a:lnTo>
                  <a:lnTo>
                    <a:pt x="920877" y="13589"/>
                  </a:lnTo>
                  <a:lnTo>
                    <a:pt x="933577" y="13589"/>
                  </a:lnTo>
                  <a:lnTo>
                    <a:pt x="933577" y="165989"/>
                  </a:lnTo>
                  <a:cubicBezTo>
                    <a:pt x="933577" y="172974"/>
                    <a:pt x="927862" y="178689"/>
                    <a:pt x="920877" y="178689"/>
                  </a:cubicBezTo>
                  <a:lnTo>
                    <a:pt x="12700" y="178689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225360" y="6560343"/>
            <a:ext cx="7643040" cy="1058469"/>
            <a:chOff x="0" y="0"/>
            <a:chExt cx="9931400" cy="1092200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9906000" cy="1066800"/>
            </a:xfrm>
            <a:custGeom>
              <a:avLst/>
              <a:gdLst/>
              <a:ahLst/>
              <a:cxnLst/>
              <a:rect l="l" t="t" r="r" b="b"/>
              <a:pathLst>
                <a:path w="9906000" h="1066800">
                  <a:moveTo>
                    <a:pt x="0" y="800100"/>
                  </a:moveTo>
                  <a:lnTo>
                    <a:pt x="9497441" y="800100"/>
                  </a:lnTo>
                  <a:lnTo>
                    <a:pt x="9497441" y="266700"/>
                  </a:lnTo>
                  <a:lnTo>
                    <a:pt x="9361297" y="266700"/>
                  </a:lnTo>
                  <a:lnTo>
                    <a:pt x="9633585" y="0"/>
                  </a:lnTo>
                  <a:lnTo>
                    <a:pt x="9906000" y="266700"/>
                  </a:lnTo>
                  <a:lnTo>
                    <a:pt x="9769856" y="266700"/>
                  </a:lnTo>
                  <a:lnTo>
                    <a:pt x="9769856" y="1066800"/>
                  </a:lnTo>
                  <a:lnTo>
                    <a:pt x="0" y="1066800"/>
                  </a:lnTo>
                  <a:close/>
                </a:path>
              </a:pathLst>
            </a:custGeom>
            <a:solidFill>
              <a:srgbClr val="70AD47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-1143"/>
              <a:ext cx="9932543" cy="1093343"/>
            </a:xfrm>
            <a:custGeom>
              <a:avLst/>
              <a:gdLst/>
              <a:ahLst/>
              <a:cxnLst/>
              <a:rect l="l" t="t" r="r" b="b"/>
              <a:pathLst>
                <a:path w="9932543" h="1093343">
                  <a:moveTo>
                    <a:pt x="12700" y="801243"/>
                  </a:moveTo>
                  <a:lnTo>
                    <a:pt x="9510141" y="801243"/>
                  </a:lnTo>
                  <a:lnTo>
                    <a:pt x="9510141" y="813943"/>
                  </a:lnTo>
                  <a:lnTo>
                    <a:pt x="9497441" y="813943"/>
                  </a:lnTo>
                  <a:lnTo>
                    <a:pt x="9497441" y="280543"/>
                  </a:lnTo>
                  <a:lnTo>
                    <a:pt x="9510141" y="280543"/>
                  </a:lnTo>
                  <a:lnTo>
                    <a:pt x="9510141" y="293243"/>
                  </a:lnTo>
                  <a:lnTo>
                    <a:pt x="9373997" y="293243"/>
                  </a:lnTo>
                  <a:cubicBezTo>
                    <a:pt x="9368790" y="293243"/>
                    <a:pt x="9364218" y="290068"/>
                    <a:pt x="9362186" y="285369"/>
                  </a:cubicBezTo>
                  <a:cubicBezTo>
                    <a:pt x="9360153" y="280670"/>
                    <a:pt x="9361424" y="275082"/>
                    <a:pt x="9365107" y="271526"/>
                  </a:cubicBezTo>
                  <a:lnTo>
                    <a:pt x="9637522" y="4826"/>
                  </a:lnTo>
                  <a:cubicBezTo>
                    <a:pt x="9642475" y="0"/>
                    <a:pt x="9650349" y="0"/>
                    <a:pt x="9655302" y="4826"/>
                  </a:cubicBezTo>
                  <a:lnTo>
                    <a:pt x="9927717" y="271526"/>
                  </a:lnTo>
                  <a:cubicBezTo>
                    <a:pt x="9931400" y="275082"/>
                    <a:pt x="9932543" y="280670"/>
                    <a:pt x="9930638" y="285369"/>
                  </a:cubicBezTo>
                  <a:cubicBezTo>
                    <a:pt x="9928733" y="290068"/>
                    <a:pt x="9924034" y="293243"/>
                    <a:pt x="9918827" y="293243"/>
                  </a:cubicBezTo>
                  <a:lnTo>
                    <a:pt x="9782556" y="293243"/>
                  </a:lnTo>
                  <a:lnTo>
                    <a:pt x="9782556" y="280543"/>
                  </a:lnTo>
                  <a:lnTo>
                    <a:pt x="9795256" y="280543"/>
                  </a:lnTo>
                  <a:lnTo>
                    <a:pt x="9795256" y="1080643"/>
                  </a:lnTo>
                  <a:cubicBezTo>
                    <a:pt x="9795256" y="1087628"/>
                    <a:pt x="9789541" y="1093343"/>
                    <a:pt x="9782556" y="1093343"/>
                  </a:cubicBezTo>
                  <a:lnTo>
                    <a:pt x="12700" y="1093343"/>
                  </a:lnTo>
                  <a:cubicBezTo>
                    <a:pt x="5715" y="1093343"/>
                    <a:pt x="0" y="1087628"/>
                    <a:pt x="0" y="1080643"/>
                  </a:cubicBezTo>
                  <a:lnTo>
                    <a:pt x="0" y="813943"/>
                  </a:lnTo>
                  <a:cubicBezTo>
                    <a:pt x="0" y="806958"/>
                    <a:pt x="5715" y="801243"/>
                    <a:pt x="12700" y="801243"/>
                  </a:cubicBezTo>
                  <a:moveTo>
                    <a:pt x="12700" y="826643"/>
                  </a:moveTo>
                  <a:lnTo>
                    <a:pt x="12700" y="813943"/>
                  </a:lnTo>
                  <a:lnTo>
                    <a:pt x="25400" y="813943"/>
                  </a:lnTo>
                  <a:lnTo>
                    <a:pt x="25400" y="1080643"/>
                  </a:lnTo>
                  <a:lnTo>
                    <a:pt x="12700" y="1080643"/>
                  </a:lnTo>
                  <a:lnTo>
                    <a:pt x="12700" y="1067943"/>
                  </a:lnTo>
                  <a:lnTo>
                    <a:pt x="9782556" y="1067943"/>
                  </a:lnTo>
                  <a:lnTo>
                    <a:pt x="9782556" y="1080643"/>
                  </a:lnTo>
                  <a:lnTo>
                    <a:pt x="9769856" y="1080643"/>
                  </a:lnTo>
                  <a:lnTo>
                    <a:pt x="9769856" y="280543"/>
                  </a:lnTo>
                  <a:cubicBezTo>
                    <a:pt x="9769856" y="273558"/>
                    <a:pt x="9775572" y="267843"/>
                    <a:pt x="9782556" y="267843"/>
                  </a:cubicBezTo>
                  <a:lnTo>
                    <a:pt x="9918700" y="267843"/>
                  </a:lnTo>
                  <a:lnTo>
                    <a:pt x="9918700" y="280543"/>
                  </a:lnTo>
                  <a:lnTo>
                    <a:pt x="9909810" y="289560"/>
                  </a:lnTo>
                  <a:lnTo>
                    <a:pt x="9637395" y="22860"/>
                  </a:lnTo>
                  <a:lnTo>
                    <a:pt x="9646285" y="13843"/>
                  </a:lnTo>
                  <a:lnTo>
                    <a:pt x="9655175" y="22860"/>
                  </a:lnTo>
                  <a:lnTo>
                    <a:pt x="9382760" y="289560"/>
                  </a:lnTo>
                  <a:lnTo>
                    <a:pt x="9373870" y="280543"/>
                  </a:lnTo>
                  <a:lnTo>
                    <a:pt x="9373870" y="267843"/>
                  </a:lnTo>
                  <a:lnTo>
                    <a:pt x="9510014" y="267843"/>
                  </a:lnTo>
                  <a:cubicBezTo>
                    <a:pt x="9516999" y="267843"/>
                    <a:pt x="9522714" y="273558"/>
                    <a:pt x="9522714" y="280543"/>
                  </a:cubicBezTo>
                  <a:lnTo>
                    <a:pt x="9522714" y="813943"/>
                  </a:lnTo>
                  <a:cubicBezTo>
                    <a:pt x="9522714" y="820928"/>
                    <a:pt x="9516999" y="826643"/>
                    <a:pt x="9510014" y="826643"/>
                  </a:cubicBezTo>
                  <a:lnTo>
                    <a:pt x="12700" y="826643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2033514" y="8345699"/>
            <a:ext cx="14119670" cy="898634"/>
            <a:chOff x="0" y="-9525"/>
            <a:chExt cx="18826226" cy="119817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826226" cy="738632"/>
            </a:xfrm>
            <a:custGeom>
              <a:avLst/>
              <a:gdLst/>
              <a:ahLst/>
              <a:cxnLst/>
              <a:rect l="l" t="t" r="r" b="b"/>
              <a:pathLst>
                <a:path w="18826226" h="738632">
                  <a:moveTo>
                    <a:pt x="0" y="0"/>
                  </a:moveTo>
                  <a:lnTo>
                    <a:pt x="18826226" y="0"/>
                  </a:lnTo>
                  <a:lnTo>
                    <a:pt x="18826226" y="738632"/>
                  </a:lnTo>
                  <a:lnTo>
                    <a:pt x="0" y="738632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18826207" cy="119817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3200" b="1" spc="25" dirty="0" err="1">
                  <a:solidFill>
                    <a:srgbClr val="000000"/>
                  </a:solidFill>
                  <a:latin typeface="Sitka Banner" pitchFamily="2" charset="0"/>
                </a:rPr>
                <a:t>Budžet</a:t>
              </a:r>
              <a:r>
                <a:rPr lang="en-US" sz="3200" b="1" spc="25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3200" b="1" spc="25" dirty="0" err="1">
                  <a:solidFill>
                    <a:srgbClr val="000000"/>
                  </a:solidFill>
                  <a:latin typeface="Sitka Banner" pitchFamily="2" charset="0"/>
                </a:rPr>
                <a:t>projekta</a:t>
              </a:r>
              <a:r>
                <a:rPr lang="en-US" sz="3200" b="1" spc="25" dirty="0">
                  <a:solidFill>
                    <a:srgbClr val="000000"/>
                  </a:solidFill>
                  <a:latin typeface="Sitka Banner" pitchFamily="2" charset="0"/>
                </a:rPr>
                <a:t> je </a:t>
              </a:r>
              <a:r>
                <a:rPr lang="en-US" sz="3200" b="1" spc="25" dirty="0" err="1">
                  <a:solidFill>
                    <a:srgbClr val="000000"/>
                  </a:solidFill>
                  <a:latin typeface="Sitka Banner" pitchFamily="2" charset="0"/>
                </a:rPr>
                <a:t>projekcija</a:t>
              </a:r>
              <a:r>
                <a:rPr lang="en-US" sz="3200" b="1" spc="25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3200" b="1" spc="25" dirty="0" err="1">
                  <a:solidFill>
                    <a:srgbClr val="000000"/>
                  </a:solidFill>
                  <a:latin typeface="Sitka Banner" pitchFamily="2" charset="0"/>
                </a:rPr>
                <a:t>troškova</a:t>
              </a:r>
              <a:r>
                <a:rPr lang="en-US" sz="3200" b="1" spc="25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3200" b="1" spc="25" dirty="0" err="1">
                  <a:solidFill>
                    <a:srgbClr val="000000"/>
                  </a:solidFill>
                  <a:latin typeface="Sitka Banner" pitchFamily="2" charset="0"/>
                </a:rPr>
                <a:t>neophodnih</a:t>
              </a:r>
              <a:r>
                <a:rPr lang="en-US" sz="3200" b="1" spc="25" dirty="0">
                  <a:solidFill>
                    <a:srgbClr val="000000"/>
                  </a:solidFill>
                  <a:latin typeface="Sitka Banner" pitchFamily="2" charset="0"/>
                </a:rPr>
                <a:t> za </a:t>
              </a:r>
              <a:r>
                <a:rPr lang="en-US" sz="3200" b="1" spc="25" dirty="0" err="1">
                  <a:solidFill>
                    <a:srgbClr val="000000"/>
                  </a:solidFill>
                  <a:latin typeface="Sitka Banner" pitchFamily="2" charset="0"/>
                </a:rPr>
                <a:t>realizaciju</a:t>
              </a:r>
              <a:r>
                <a:rPr lang="en-US" sz="3200" b="1" spc="25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3200" b="1" spc="25" dirty="0" err="1">
                  <a:solidFill>
                    <a:srgbClr val="000000"/>
                  </a:solidFill>
                  <a:latin typeface="Sitka Banner" pitchFamily="2" charset="0"/>
                </a:rPr>
                <a:t>aktivnosti</a:t>
              </a:r>
              <a:r>
                <a:rPr lang="en-US" sz="3200" b="1" spc="25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3200" b="1" spc="25" dirty="0" err="1">
                  <a:solidFill>
                    <a:srgbClr val="000000"/>
                  </a:solidFill>
                  <a:highlight>
                    <a:srgbClr val="FFFF00"/>
                  </a:highlight>
                  <a:latin typeface="Sitka Banner" pitchFamily="2" charset="0"/>
                </a:rPr>
                <a:t>definisanih</a:t>
              </a:r>
              <a:r>
                <a:rPr lang="en-US" sz="3200" b="1" spc="25" dirty="0">
                  <a:solidFill>
                    <a:srgbClr val="000000"/>
                  </a:solidFill>
                  <a:highlight>
                    <a:srgbClr val="FFFF00"/>
                  </a:highlight>
                  <a:latin typeface="Sitka Banner" pitchFamily="2" charset="0"/>
                </a:rPr>
                <a:t> </a:t>
              </a:r>
              <a:r>
                <a:rPr lang="en-US" sz="3200" b="1" spc="25" dirty="0" err="1">
                  <a:solidFill>
                    <a:srgbClr val="000000"/>
                  </a:solidFill>
                  <a:highlight>
                    <a:srgbClr val="FFFF00"/>
                  </a:highlight>
                  <a:latin typeface="Sitka Banner" pitchFamily="2" charset="0"/>
                </a:rPr>
                <a:t>projektom</a:t>
              </a:r>
              <a:endParaRPr lang="en-US" sz="3200" b="1" spc="25" dirty="0">
                <a:solidFill>
                  <a:srgbClr val="000000"/>
                </a:solidFill>
                <a:highlight>
                  <a:srgbClr val="FFFF00"/>
                </a:highlight>
                <a:latin typeface="Sitka Banner" pitchFamily="2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523331" y="2064146"/>
            <a:ext cx="924134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BUDŽET</a:t>
            </a:r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32942" y="2609874"/>
            <a:ext cx="14167454" cy="4965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860"/>
              </a:lnSpc>
              <a:buFont typeface="Arial" panose="020B0604020202020204" pitchFamily="34" charset="0"/>
              <a:buChar char="•"/>
            </a:pP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Tablica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u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Excelu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sa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tri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radna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lista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:</a:t>
            </a:r>
          </a:p>
          <a:p>
            <a:pPr algn="l">
              <a:lnSpc>
                <a:spcPts val="4860"/>
              </a:lnSpc>
            </a:pP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1.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Budžet</a:t>
            </a:r>
            <a:endParaRPr lang="en-US" sz="27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algn="l">
              <a:lnSpc>
                <a:spcPts val="4860"/>
              </a:lnSpc>
            </a:pP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2.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Opravdanje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budžeta</a:t>
            </a:r>
            <a:endParaRPr lang="en-US" sz="27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algn="l">
              <a:lnSpc>
                <a:spcPts val="4860"/>
              </a:lnSpc>
            </a:pP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3.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Izvori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finansiranja</a:t>
            </a:r>
            <a:endParaRPr lang="en-US" sz="27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488632" lvl="1" indent="-244316" algn="just">
              <a:lnSpc>
                <a:spcPts val="4860"/>
              </a:lnSpc>
              <a:buFont typeface="Arial"/>
              <a:buChar char="•"/>
            </a:pP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Izuzetno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važan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deo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projektnog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predloga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osnova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za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potpisivanje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ugovora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o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finansiranju</a:t>
            </a:r>
            <a:endParaRPr lang="en-US" sz="32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488632" lvl="1" indent="-244316" algn="just">
              <a:lnSpc>
                <a:spcPts val="4860"/>
              </a:lnSpc>
              <a:buFont typeface="Arial"/>
              <a:buChar char="•"/>
            </a:pP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Troškovi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moraju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biti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jasni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,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opravdani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,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dovoljni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za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sprovođenje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aktivnosti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,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definisan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po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stavkama</a:t>
            </a:r>
            <a:endParaRPr lang="en-US" sz="3200" spc="25" dirty="0">
              <a:solidFill>
                <a:srgbClr val="000000"/>
              </a:solidFill>
              <a:latin typeface="Sitka Banner" pitchFamily="2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247775" y="7877175"/>
            <a:ext cx="14148006" cy="1276350"/>
            <a:chOff x="0" y="0"/>
            <a:chExt cx="18864008" cy="1701800"/>
          </a:xfrm>
        </p:grpSpPr>
        <p:sp>
          <p:nvSpPr>
            <p:cNvPr id="5" name="Freeform 5"/>
            <p:cNvSpPr/>
            <p:nvPr/>
          </p:nvSpPr>
          <p:spPr>
            <a:xfrm>
              <a:off x="12700" y="12700"/>
              <a:ext cx="18838545" cy="1676400"/>
            </a:xfrm>
            <a:custGeom>
              <a:avLst/>
              <a:gdLst/>
              <a:ahLst/>
              <a:cxnLst/>
              <a:rect l="l" t="t" r="r" b="b"/>
              <a:pathLst>
                <a:path w="18838545" h="1676400">
                  <a:moveTo>
                    <a:pt x="0" y="0"/>
                  </a:moveTo>
                  <a:lnTo>
                    <a:pt x="18838545" y="0"/>
                  </a:lnTo>
                  <a:lnTo>
                    <a:pt x="18838545" y="1676400"/>
                  </a:lnTo>
                  <a:lnTo>
                    <a:pt x="0" y="1676400"/>
                  </a:lnTo>
                  <a:close/>
                </a:path>
              </a:pathLst>
            </a:custGeom>
            <a:solidFill>
              <a:srgbClr val="FFE69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863945" cy="1701800"/>
            </a:xfrm>
            <a:custGeom>
              <a:avLst/>
              <a:gdLst/>
              <a:ahLst/>
              <a:cxnLst/>
              <a:rect l="l" t="t" r="r" b="b"/>
              <a:pathLst>
                <a:path w="18863945" h="1701800">
                  <a:moveTo>
                    <a:pt x="12700" y="0"/>
                  </a:moveTo>
                  <a:lnTo>
                    <a:pt x="18851245" y="0"/>
                  </a:lnTo>
                  <a:cubicBezTo>
                    <a:pt x="18858230" y="0"/>
                    <a:pt x="18863945" y="5715"/>
                    <a:pt x="18863945" y="12700"/>
                  </a:cubicBezTo>
                  <a:lnTo>
                    <a:pt x="18863945" y="1689100"/>
                  </a:lnTo>
                  <a:cubicBezTo>
                    <a:pt x="18863945" y="1696085"/>
                    <a:pt x="18858230" y="1701800"/>
                    <a:pt x="18851245" y="1701800"/>
                  </a:cubicBezTo>
                  <a:lnTo>
                    <a:pt x="12700" y="1701800"/>
                  </a:lnTo>
                  <a:cubicBezTo>
                    <a:pt x="5715" y="1701800"/>
                    <a:pt x="0" y="1696085"/>
                    <a:pt x="0" y="16891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89100"/>
                  </a:lnTo>
                  <a:lnTo>
                    <a:pt x="12700" y="1689100"/>
                  </a:lnTo>
                  <a:lnTo>
                    <a:pt x="12700" y="1676400"/>
                  </a:lnTo>
                  <a:lnTo>
                    <a:pt x="18851245" y="1676400"/>
                  </a:lnTo>
                  <a:lnTo>
                    <a:pt x="18851245" y="1689100"/>
                  </a:lnTo>
                  <a:lnTo>
                    <a:pt x="18838545" y="1689100"/>
                  </a:lnTo>
                  <a:lnTo>
                    <a:pt x="18838545" y="12700"/>
                  </a:lnTo>
                  <a:lnTo>
                    <a:pt x="18851245" y="12700"/>
                  </a:lnTo>
                  <a:lnTo>
                    <a:pt x="18851245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8864008" cy="1711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NAPOMENA:</a:t>
              </a:r>
            </a:p>
            <a:p>
              <a:pPr algn="ctr">
                <a:lnSpc>
                  <a:spcPts val="2879"/>
                </a:lnSpc>
              </a:pPr>
              <a:r>
                <a:rPr lang="en-US" sz="2800" b="1" spc="22" dirty="0" err="1">
                  <a:solidFill>
                    <a:srgbClr val="000000"/>
                  </a:solidFill>
                  <a:latin typeface="Sitka Banner" pitchFamily="2" charset="0"/>
                </a:rPr>
                <a:t>Budžet</a:t>
              </a: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800" b="1" spc="22" dirty="0" err="1">
                  <a:solidFill>
                    <a:srgbClr val="000000"/>
                  </a:solidFill>
                  <a:latin typeface="Sitka Banner" pitchFamily="2" charset="0"/>
                </a:rPr>
                <a:t>i</a:t>
              </a: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800" b="1" spc="22" dirty="0" err="1">
                  <a:solidFill>
                    <a:srgbClr val="000000"/>
                  </a:solidFill>
                  <a:latin typeface="Sitka Banner" pitchFamily="2" charset="0"/>
                </a:rPr>
                <a:t>njegovo</a:t>
              </a: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800" b="1" spc="22" dirty="0" err="1">
                  <a:solidFill>
                    <a:srgbClr val="000000"/>
                  </a:solidFill>
                  <a:latin typeface="Sitka Banner" pitchFamily="2" charset="0"/>
                </a:rPr>
                <a:t>pravilno</a:t>
              </a: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800" b="1" spc="22" dirty="0" err="1">
                  <a:solidFill>
                    <a:srgbClr val="000000"/>
                  </a:solidFill>
                  <a:latin typeface="Sitka Banner" pitchFamily="2" charset="0"/>
                </a:rPr>
                <a:t>postavljanje</a:t>
              </a: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 u </a:t>
              </a:r>
              <a:r>
                <a:rPr lang="en-US" sz="2800" b="1" spc="22" dirty="0" err="1">
                  <a:solidFill>
                    <a:srgbClr val="000000"/>
                  </a:solidFill>
                  <a:latin typeface="Sitka Banner" pitchFamily="2" charset="0"/>
                </a:rPr>
                <a:t>odnosu</a:t>
              </a: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800" b="1" spc="22" dirty="0" err="1">
                  <a:solidFill>
                    <a:srgbClr val="000000"/>
                  </a:solidFill>
                  <a:latin typeface="Sitka Banner" pitchFamily="2" charset="0"/>
                </a:rPr>
                <a:t>na</a:t>
              </a: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800" b="1" spc="22" dirty="0" err="1">
                  <a:solidFill>
                    <a:srgbClr val="000000"/>
                  </a:solidFill>
                  <a:latin typeface="Sitka Banner" pitchFamily="2" charset="0"/>
                </a:rPr>
                <a:t>aktivnosti</a:t>
              </a: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800" b="1" spc="22" dirty="0" err="1">
                  <a:solidFill>
                    <a:srgbClr val="000000"/>
                  </a:solidFill>
                  <a:latin typeface="Sitka Banner" pitchFamily="2" charset="0"/>
                </a:rPr>
                <a:t>projekta</a:t>
              </a: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800" b="1" spc="22" dirty="0" err="1">
                  <a:solidFill>
                    <a:srgbClr val="000000"/>
                  </a:solidFill>
                  <a:latin typeface="Sitka Banner" pitchFamily="2" charset="0"/>
                </a:rPr>
                <a:t>nosi</a:t>
              </a: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 15 od 100 </a:t>
              </a:r>
              <a:r>
                <a:rPr lang="en-US" sz="2800" b="1" spc="22" dirty="0" err="1">
                  <a:solidFill>
                    <a:srgbClr val="000000"/>
                  </a:solidFill>
                  <a:latin typeface="Sitka Banner" pitchFamily="2" charset="0"/>
                </a:rPr>
                <a:t>bodova</a:t>
              </a: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800" b="1" spc="22" dirty="0" err="1">
                  <a:solidFill>
                    <a:srgbClr val="000000"/>
                  </a:solidFill>
                  <a:latin typeface="Sitka Banner" pitchFamily="2" charset="0"/>
                </a:rPr>
                <a:t>prilikom</a:t>
              </a: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800" b="1" spc="22" dirty="0" err="1">
                  <a:solidFill>
                    <a:srgbClr val="000000"/>
                  </a:solidFill>
                  <a:latin typeface="Sitka Banner" pitchFamily="2" charset="0"/>
                </a:rPr>
                <a:t>ocenjivanja</a:t>
              </a: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800" b="1" spc="22" dirty="0" err="1">
                  <a:solidFill>
                    <a:srgbClr val="000000"/>
                  </a:solidFill>
                  <a:latin typeface="Sitka Banner" pitchFamily="2" charset="0"/>
                </a:rPr>
                <a:t>projektnog</a:t>
              </a: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 </a:t>
              </a:r>
              <a:r>
                <a:rPr lang="en-US" sz="2800" b="1" spc="22" dirty="0" err="1">
                  <a:solidFill>
                    <a:srgbClr val="000000"/>
                  </a:solidFill>
                  <a:latin typeface="Sitka Banner" pitchFamily="2" charset="0"/>
                </a:rPr>
                <a:t>predloga</a:t>
              </a:r>
              <a:r>
                <a:rPr lang="en-US" sz="2800" b="1" spc="22" dirty="0">
                  <a:solidFill>
                    <a:srgbClr val="000000"/>
                  </a:solidFill>
                  <a:latin typeface="Sitka Banner" pitchFamily="2" charset="0"/>
                </a:rPr>
                <a:t>.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557108" y="1185243"/>
            <a:ext cx="3886200" cy="3704468"/>
          </a:xfrm>
          <a:custGeom>
            <a:avLst/>
            <a:gdLst/>
            <a:ahLst/>
            <a:cxnLst/>
            <a:rect l="l" t="t" r="r" b="b"/>
            <a:pathLst>
              <a:path w="5187980" h="5018192">
                <a:moveTo>
                  <a:pt x="0" y="0"/>
                </a:moveTo>
                <a:lnTo>
                  <a:pt x="5187980" y="0"/>
                </a:lnTo>
                <a:lnTo>
                  <a:pt x="5187980" y="5018192"/>
                </a:lnTo>
                <a:lnTo>
                  <a:pt x="0" y="5018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87721" y="1624440"/>
            <a:ext cx="518922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BUDŽET PROJEKTA</a:t>
            </a: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64731" y="2304147"/>
            <a:ext cx="14824038" cy="190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spc="25" dirty="0" smtClean="0">
                <a:solidFill>
                  <a:srgbClr val="000000"/>
                </a:solidFill>
                <a:latin typeface="Sitka Banner" pitchFamily="2" charset="0"/>
              </a:rPr>
              <a:t>Monitoring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ili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praćenje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je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proces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provere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napretka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projekta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,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način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da se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stekne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kompletan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uvid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u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dotadašnje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njegovo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 smtClean="0">
                <a:solidFill>
                  <a:srgbClr val="000000"/>
                </a:solidFill>
                <a:latin typeface="Sitka Banner" pitchFamily="2" charset="0"/>
              </a:rPr>
              <a:t>sprovođenje</a:t>
            </a:r>
            <a:r>
              <a:rPr lang="en-US" sz="2800" spc="25" dirty="0" smtClean="0">
                <a:solidFill>
                  <a:srgbClr val="000000"/>
                </a:solidFill>
                <a:latin typeface="Sitka Banner" pitchFamily="2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spc="25" dirty="0" err="1" smtClean="0">
                <a:solidFill>
                  <a:srgbClr val="000000"/>
                </a:solidFill>
                <a:latin typeface="Sitka Banner" pitchFamily="2" charset="0"/>
              </a:rPr>
              <a:t>Praćenjem</a:t>
            </a:r>
            <a:r>
              <a:rPr lang="en-US" sz="3200" spc="25" dirty="0" smtClean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se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upoređuju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dostignuti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elementi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projekta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(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rezultati,aktivnosti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,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ciljevi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, ...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finansije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)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sa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referentnom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tačkom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za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koju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se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uvek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uzima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prvobitni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predlog</a:t>
            </a: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25" dirty="0" err="1">
                <a:solidFill>
                  <a:srgbClr val="000000"/>
                </a:solidFill>
                <a:latin typeface="Sitka Banner" pitchFamily="2" charset="0"/>
              </a:rPr>
              <a:t>projekta</a:t>
            </a:r>
            <a:r>
              <a:rPr lang="en-US" sz="3200" spc="25" dirty="0" smtClean="0">
                <a:solidFill>
                  <a:srgbClr val="000000"/>
                </a:solidFill>
                <a:latin typeface="Sitka Banner" pitchFamily="2" charset="0"/>
              </a:rPr>
              <a:t>.</a:t>
            </a:r>
            <a:r>
              <a:rPr lang="en-US" sz="2700" spc="25" dirty="0">
                <a:solidFill>
                  <a:srgbClr val="000000"/>
                </a:solidFill>
                <a:latin typeface="TT Rounds Condensed Bold"/>
              </a:rPr>
              <a:t>	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426043"/>
              </p:ext>
            </p:extLst>
          </p:nvPr>
        </p:nvGraphicFramePr>
        <p:xfrm>
          <a:off x="3630069" y="6535425"/>
          <a:ext cx="12458700" cy="2590800"/>
        </p:xfrm>
        <a:graphic>
          <a:graphicData uri="http://schemas.openxmlformats.org/drawingml/2006/table">
            <a:tbl>
              <a:tblPr/>
              <a:tblGrid>
                <a:gridCol w="622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380048" lvl="1" indent="-190024" algn="l">
                        <a:lnSpc>
                          <a:spcPts val="252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Provera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narativnih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izveštaja</a:t>
                      </a:r>
                      <a:endParaRPr lang="en-US" sz="1100" dirty="0">
                        <a:latin typeface="Sitka Banner" pitchFamily="2" charset="0"/>
                      </a:endParaRPr>
                    </a:p>
                    <a:p>
                      <a:pPr marL="380048" lvl="1" indent="-190024" algn="l">
                        <a:lnSpc>
                          <a:spcPts val="2520"/>
                        </a:lnSpc>
                        <a:buFont typeface="Arial"/>
                        <a:buChar char="•"/>
                      </a:pP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Provera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ostale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dokumentacije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 (promo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materijala,izjava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 o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poreklu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itd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.)</a:t>
                      </a:r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380048" lvl="1" indent="-190024" algn="l">
                        <a:lnSpc>
                          <a:spcPts val="252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Provera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fizičkih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dokaza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 -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postojanje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opreme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,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radovi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,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provera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povezanosti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sa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prethodno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podnetim</a:t>
                      </a:r>
                      <a:r>
                        <a:rPr lang="en-US" sz="2100" spc="19" dirty="0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FFFFFF"/>
                          </a:solidFill>
                          <a:latin typeface="Sitka Banner" pitchFamily="2" charset="0"/>
                        </a:rPr>
                        <a:t>izveštajima</a:t>
                      </a:r>
                      <a:endParaRPr lang="en-US" sz="1100" dirty="0">
                        <a:latin typeface="Sitka Banner" pitchFamily="2" charset="0"/>
                      </a:endParaRPr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380048" lvl="1" indent="-190024" algn="l">
                        <a:lnSpc>
                          <a:spcPts val="252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100" spc="19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Provera finansijskih izveštaja</a:t>
                      </a:r>
                      <a:endParaRPr lang="en-US" sz="1100">
                        <a:latin typeface="Sitka Banner" pitchFamily="2" charset="0"/>
                      </a:endParaRPr>
                    </a:p>
                    <a:p>
                      <a:pPr marL="380048" lvl="1" indent="-190024" algn="l">
                        <a:lnSpc>
                          <a:spcPts val="2520"/>
                        </a:lnSpc>
                        <a:buFont typeface="Arial"/>
                        <a:buChar char="•"/>
                      </a:pPr>
                      <a:r>
                        <a:rPr lang="en-US" sz="2100" spc="19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Provera finansijske dokumentacije</a:t>
                      </a:r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80048" lvl="1" indent="-190024" algn="l">
                        <a:lnSpc>
                          <a:spcPts val="252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100" spc="19" dirty="0" err="1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Poseta</a:t>
                      </a:r>
                      <a:r>
                        <a:rPr lang="en-US" sz="2100" spc="19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na</a:t>
                      </a:r>
                      <a:r>
                        <a:rPr lang="en-US" sz="2100" spc="19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licu</a:t>
                      </a:r>
                      <a:r>
                        <a:rPr lang="en-US" sz="2100" spc="19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mesta</a:t>
                      </a:r>
                      <a:r>
                        <a:rPr lang="en-US" sz="2100" spc="19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i</a:t>
                      </a:r>
                      <a:r>
                        <a:rPr lang="en-US" sz="2100" spc="19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provera</a:t>
                      </a:r>
                      <a:r>
                        <a:rPr lang="en-US" sz="2100" spc="19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finansija</a:t>
                      </a:r>
                      <a:endParaRPr lang="en-US" sz="1100" dirty="0">
                        <a:latin typeface="Sitka Banner" pitchFamily="2" charset="0"/>
                      </a:endParaRPr>
                    </a:p>
                    <a:p>
                      <a:pPr marL="380048" lvl="1" indent="-190024" algn="l">
                        <a:lnSpc>
                          <a:spcPts val="2520"/>
                        </a:lnSpc>
                        <a:buFont typeface="Arial"/>
                        <a:buChar char="•"/>
                      </a:pPr>
                      <a:r>
                        <a:rPr lang="en-US" sz="2100" spc="19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Provera </a:t>
                      </a:r>
                      <a:r>
                        <a:rPr lang="en-US" sz="2100" spc="19" dirty="0" err="1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dokumentacije</a:t>
                      </a:r>
                      <a:r>
                        <a:rPr lang="en-US" sz="2100" spc="19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koja</a:t>
                      </a:r>
                      <a:r>
                        <a:rPr lang="en-US" sz="2100" spc="19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nije</a:t>
                      </a:r>
                      <a:r>
                        <a:rPr lang="en-US" sz="2100" spc="19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podneta</a:t>
                      </a:r>
                      <a:r>
                        <a:rPr lang="en-US" sz="2100" spc="19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sa</a:t>
                      </a:r>
                      <a:r>
                        <a:rPr lang="en-US" sz="2100" spc="19" dirty="0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 </a:t>
                      </a:r>
                      <a:r>
                        <a:rPr lang="en-US" sz="2100" spc="19" dirty="0" err="1">
                          <a:solidFill>
                            <a:srgbClr val="000000"/>
                          </a:solidFill>
                          <a:latin typeface="Sitka Banner" pitchFamily="2" charset="0"/>
                        </a:rPr>
                        <a:t>izveštajem</a:t>
                      </a:r>
                      <a:endParaRPr lang="en-US" sz="2100" spc="19" dirty="0">
                        <a:solidFill>
                          <a:srgbClr val="000000"/>
                        </a:solidFill>
                        <a:latin typeface="Sitka Banner" pitchFamily="2" charset="0"/>
                      </a:endParaRPr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3843669" y="5959827"/>
            <a:ext cx="559319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 spc="25" dirty="0" err="1">
                <a:solidFill>
                  <a:srgbClr val="000000"/>
                </a:solidFill>
                <a:latin typeface="Sitka Banner" pitchFamily="2" charset="0"/>
              </a:rPr>
              <a:t>Praćenje</a:t>
            </a:r>
            <a:r>
              <a:rPr lang="en-US" sz="27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b="1" spc="25" dirty="0" err="1">
                <a:solidFill>
                  <a:srgbClr val="000000"/>
                </a:solidFill>
                <a:latin typeface="Sitka Banner" pitchFamily="2" charset="0"/>
              </a:rPr>
              <a:t>iz</a:t>
            </a:r>
            <a:r>
              <a:rPr lang="en-US" sz="27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b="1" spc="25" dirty="0" err="1">
                <a:solidFill>
                  <a:srgbClr val="000000"/>
                </a:solidFill>
                <a:latin typeface="Sitka Banner" pitchFamily="2" charset="0"/>
              </a:rPr>
              <a:t>kancelarije</a:t>
            </a:r>
            <a:endParaRPr lang="en-US" sz="2700" b="1" spc="25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134600" y="5967098"/>
            <a:ext cx="5599636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 spc="25" dirty="0">
                <a:solidFill>
                  <a:srgbClr val="000000"/>
                </a:solidFill>
                <a:latin typeface="Sitka Banner" pitchFamily="2" charset="0"/>
              </a:rPr>
              <a:t>     </a:t>
            </a:r>
            <a:r>
              <a:rPr lang="en-US" sz="2700" b="1" spc="25" dirty="0" err="1">
                <a:solidFill>
                  <a:srgbClr val="000000"/>
                </a:solidFill>
                <a:latin typeface="Sitka Banner" pitchFamily="2" charset="0"/>
              </a:rPr>
              <a:t>Poseta</a:t>
            </a:r>
            <a:r>
              <a:rPr lang="en-US" sz="27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b="1" spc="25" dirty="0" err="1">
                <a:solidFill>
                  <a:srgbClr val="000000"/>
                </a:solidFill>
                <a:latin typeface="Sitka Banner" pitchFamily="2" charset="0"/>
              </a:rPr>
              <a:t>mestu</a:t>
            </a:r>
            <a:r>
              <a:rPr lang="en-US" sz="27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b="1" spc="25" dirty="0" err="1">
                <a:solidFill>
                  <a:srgbClr val="000000"/>
                </a:solidFill>
                <a:latin typeface="Sitka Banner" pitchFamily="2" charset="0"/>
              </a:rPr>
              <a:t>izvođenja</a:t>
            </a:r>
            <a:r>
              <a:rPr lang="en-US" sz="2700" b="1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b="1" spc="25" dirty="0" err="1">
                <a:solidFill>
                  <a:srgbClr val="000000"/>
                </a:solidFill>
                <a:latin typeface="Sitka Banner" pitchFamily="2" charset="0"/>
              </a:rPr>
              <a:t>projekta</a:t>
            </a:r>
            <a:endParaRPr lang="en-US" sz="2700" b="1" spc="25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68338" y="6695215"/>
            <a:ext cx="2675331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 spc="25" dirty="0" err="1">
                <a:solidFill>
                  <a:srgbClr val="000000"/>
                </a:solidFill>
                <a:latin typeface="Sitka Banner" pitchFamily="2" charset="0"/>
              </a:rPr>
              <a:t>Praćenje</a:t>
            </a:r>
            <a:endParaRPr lang="en-US" sz="2700" b="1" spc="25" dirty="0">
              <a:solidFill>
                <a:srgbClr val="000000"/>
              </a:solidFill>
              <a:latin typeface="Sitka Banner" pitchFamily="2" charset="0"/>
            </a:endParaRPr>
          </a:p>
          <a:p>
            <a:pPr algn="ctr">
              <a:lnSpc>
                <a:spcPts val="3240"/>
              </a:lnSpc>
            </a:pPr>
            <a:r>
              <a:rPr lang="en-US" sz="2700" b="1" spc="25" dirty="0" err="1">
                <a:solidFill>
                  <a:srgbClr val="000000"/>
                </a:solidFill>
                <a:latin typeface="Sitka Banner" pitchFamily="2" charset="0"/>
              </a:rPr>
              <a:t>aktivnosti</a:t>
            </a:r>
            <a:endParaRPr lang="en-US" sz="2700" b="1" spc="25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13837" y="7912034"/>
            <a:ext cx="2584332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 spc="25" dirty="0" err="1">
                <a:solidFill>
                  <a:srgbClr val="000000"/>
                </a:solidFill>
                <a:latin typeface="Sitka Banner" pitchFamily="2" charset="0"/>
              </a:rPr>
              <a:t>Praćenje</a:t>
            </a:r>
            <a:endParaRPr lang="en-US" sz="2700" b="1" spc="25" dirty="0">
              <a:solidFill>
                <a:srgbClr val="000000"/>
              </a:solidFill>
              <a:latin typeface="Sitka Banner" pitchFamily="2" charset="0"/>
            </a:endParaRPr>
          </a:p>
          <a:p>
            <a:pPr algn="ctr">
              <a:lnSpc>
                <a:spcPts val="3240"/>
              </a:lnSpc>
            </a:pPr>
            <a:r>
              <a:rPr lang="en-US" sz="2700" b="1" spc="25" dirty="0" err="1">
                <a:solidFill>
                  <a:srgbClr val="000000"/>
                </a:solidFill>
                <a:latin typeface="Sitka Banner" pitchFamily="2" charset="0"/>
              </a:rPr>
              <a:t>finansija</a:t>
            </a:r>
            <a:endParaRPr lang="en-US" sz="2700" b="1" spc="25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86400" y="1437163"/>
            <a:ext cx="9711866" cy="709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44" dirty="0">
                <a:solidFill>
                  <a:srgbClr val="000000"/>
                </a:solidFill>
                <a:latin typeface="TT Rounds Condensed Bold"/>
              </a:rPr>
              <a:t> </a:t>
            </a:r>
            <a:r>
              <a:rPr lang="en-US" sz="3600" b="1" spc="44" dirty="0">
                <a:solidFill>
                  <a:srgbClr val="000000"/>
                </a:solidFill>
                <a:latin typeface="Sitka Banner" pitchFamily="2" charset="0"/>
              </a:rPr>
              <a:t>Monitoring - </a:t>
            </a:r>
            <a:r>
              <a:rPr lang="en-US" sz="3600" b="1" spc="44" dirty="0" err="1">
                <a:solidFill>
                  <a:srgbClr val="000000"/>
                </a:solidFill>
                <a:latin typeface="Sitka Banner" pitchFamily="2" charset="0"/>
              </a:rPr>
              <a:t>praćenje</a:t>
            </a:r>
            <a:r>
              <a:rPr lang="en-US" sz="3600" b="1" spc="44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44" dirty="0" err="1">
                <a:solidFill>
                  <a:srgbClr val="000000"/>
                </a:solidFill>
                <a:latin typeface="Sitka Banner" pitchFamily="2" charset="0"/>
              </a:rPr>
              <a:t>rezultata</a:t>
            </a:r>
            <a:endParaRPr lang="en-US" sz="3600" b="1" spc="44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836404" y="3261723"/>
            <a:ext cx="4451596" cy="6809325"/>
          </a:xfrm>
          <a:custGeom>
            <a:avLst/>
            <a:gdLst/>
            <a:ahLst/>
            <a:cxnLst/>
            <a:rect l="l" t="t" r="r" b="b"/>
            <a:pathLst>
              <a:path w="4451596" h="6809325">
                <a:moveTo>
                  <a:pt x="0" y="0"/>
                </a:moveTo>
                <a:lnTo>
                  <a:pt x="4451596" y="0"/>
                </a:lnTo>
                <a:lnTo>
                  <a:pt x="4451596" y="6809325"/>
                </a:lnTo>
                <a:lnTo>
                  <a:pt x="0" y="680932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3261723"/>
            <a:ext cx="4469832" cy="7025277"/>
          </a:xfrm>
          <a:custGeom>
            <a:avLst/>
            <a:gdLst/>
            <a:ahLst/>
            <a:cxnLst/>
            <a:rect l="l" t="t" r="r" b="b"/>
            <a:pathLst>
              <a:path w="4469832" h="7025277">
                <a:moveTo>
                  <a:pt x="0" y="0"/>
                </a:moveTo>
                <a:lnTo>
                  <a:pt x="4469832" y="0"/>
                </a:lnTo>
                <a:lnTo>
                  <a:pt x="4469832" y="7025277"/>
                </a:lnTo>
                <a:lnTo>
                  <a:pt x="0" y="702527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2853215"/>
            <a:ext cx="18288000" cy="4167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3600" b="1" spc="44" dirty="0">
                <a:solidFill>
                  <a:srgbClr val="000000"/>
                </a:solidFill>
                <a:latin typeface="Sitka Banner" pitchFamily="2" charset="0"/>
              </a:rPr>
              <a:t>HVALA NA PAŽNJI</a:t>
            </a:r>
          </a:p>
          <a:p>
            <a:pPr algn="ctr">
              <a:lnSpc>
                <a:spcPts val="3888"/>
              </a:lnSpc>
            </a:pPr>
            <a:endParaRPr lang="en-US" sz="4800" spc="44" dirty="0">
              <a:solidFill>
                <a:srgbClr val="000000"/>
              </a:solidFill>
              <a:latin typeface="Sitka Banner" pitchFamily="2" charset="0"/>
            </a:endParaRPr>
          </a:p>
          <a:p>
            <a:pPr algn="ctr">
              <a:lnSpc>
                <a:spcPts val="3888"/>
              </a:lnSpc>
            </a:pP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Zajednički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tehnički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sekretarijat</a:t>
            </a:r>
            <a:endParaRPr lang="en-US" sz="3200" spc="33" dirty="0">
              <a:solidFill>
                <a:srgbClr val="000000"/>
              </a:solidFill>
              <a:latin typeface="Sitka Banner" pitchFamily="2" charset="0"/>
            </a:endParaRPr>
          </a:p>
          <a:p>
            <a:pPr algn="ctr">
              <a:lnSpc>
                <a:spcPts val="3888"/>
              </a:lnSpc>
            </a:pP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Programa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prekogrnične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saradnje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Srbija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-</a:t>
            </a:r>
            <a:r>
              <a:rPr lang="sr-Latn-RS" sz="3200" spc="33" dirty="0">
                <a:solidFill>
                  <a:srgbClr val="000000"/>
                </a:solidFill>
                <a:latin typeface="Sitka Banner" pitchFamily="2" charset="0"/>
              </a:rPr>
              <a:t>Bosna i Hercegovina</a:t>
            </a:r>
            <a:endParaRPr lang="en-US" sz="3200" spc="33" dirty="0">
              <a:solidFill>
                <a:srgbClr val="000000"/>
              </a:solidFill>
              <a:latin typeface="Sitka Banner" pitchFamily="2" charset="0"/>
            </a:endParaRPr>
          </a:p>
          <a:p>
            <a:pPr algn="ctr">
              <a:lnSpc>
                <a:spcPts val="3888"/>
              </a:lnSpc>
            </a:pPr>
            <a:endParaRPr lang="en-US" sz="3600" spc="33" dirty="0">
              <a:solidFill>
                <a:srgbClr val="000000"/>
              </a:solidFill>
              <a:latin typeface="Sitka Banner" pitchFamily="2" charset="0"/>
            </a:endParaRPr>
          </a:p>
          <a:p>
            <a:pPr algn="ctr">
              <a:lnSpc>
                <a:spcPts val="3888"/>
              </a:lnSpc>
            </a:pPr>
            <a:r>
              <a:rPr lang="sr-Latn-RS" sz="3200" u="sng" spc="33" dirty="0">
                <a:solidFill>
                  <a:srgbClr val="0563C1"/>
                </a:solidFill>
                <a:latin typeface="Sitka Banner" pitchFamily="2" charset="0"/>
                <a:hlinkClick r:id="rId4" tooltip="mailto:jts@cbcsrb-mne.org"/>
              </a:rPr>
              <a:t>office</a:t>
            </a:r>
            <a:r>
              <a:rPr lang="en-US" sz="3200" u="sng" spc="33" dirty="0">
                <a:solidFill>
                  <a:srgbClr val="0563C1"/>
                </a:solidFill>
                <a:latin typeface="Sitka Banner" pitchFamily="2" charset="0"/>
                <a:hlinkClick r:id="rId4" tooltip="mailto:jts@cbcsrb-mne.org"/>
              </a:rPr>
              <a:t>@</a:t>
            </a:r>
            <a:r>
              <a:rPr lang="en-US" sz="3200" u="sng" spc="33" dirty="0" err="1">
                <a:solidFill>
                  <a:srgbClr val="0563C1"/>
                </a:solidFill>
                <a:latin typeface="Sitka Banner" pitchFamily="2" charset="0"/>
                <a:hlinkClick r:id="rId4" tooltip="mailto:jts@cbcsrb-mne.org"/>
              </a:rPr>
              <a:t>srb</a:t>
            </a:r>
            <a:r>
              <a:rPr lang="en-US" sz="3200" u="sng" spc="33" dirty="0">
                <a:solidFill>
                  <a:srgbClr val="0563C1"/>
                </a:solidFill>
                <a:latin typeface="Sitka Banner" pitchFamily="2" charset="0"/>
                <a:hlinkClick r:id="rId4" tooltip="mailto:jts@cbcsrb-mne.org"/>
              </a:rPr>
              <a:t>-</a:t>
            </a:r>
            <a:r>
              <a:rPr lang="sr-Latn-RS" sz="3200" u="sng" spc="33" dirty="0">
                <a:solidFill>
                  <a:srgbClr val="0563C1"/>
                </a:solidFill>
                <a:latin typeface="Sitka Banner" pitchFamily="2" charset="0"/>
                <a:hlinkClick r:id="rId4" tooltip="mailto:jts@cbcsrb-mne.org"/>
              </a:rPr>
              <a:t>bih</a:t>
            </a:r>
            <a:r>
              <a:rPr lang="en-US" sz="3200" u="sng" spc="33" dirty="0">
                <a:solidFill>
                  <a:srgbClr val="0563C1"/>
                </a:solidFill>
                <a:latin typeface="Sitka Banner" pitchFamily="2" charset="0"/>
                <a:hlinkClick r:id="rId4" tooltip="mailto:jts@cbcsrb-mne.org"/>
              </a:rPr>
              <a:t>.org</a:t>
            </a:r>
          </a:p>
          <a:p>
            <a:pPr algn="ctr">
              <a:lnSpc>
                <a:spcPts val="3888"/>
              </a:lnSpc>
            </a:pPr>
            <a:r>
              <a:rPr lang="en-US" sz="3200" u="sng" spc="33" dirty="0">
                <a:solidFill>
                  <a:srgbClr val="0563C1"/>
                </a:solidFill>
                <a:latin typeface="Sitka Banner" pitchFamily="2" charset="0"/>
                <a:hlinkClick r:id="rId5" tooltip="http://www.cbcsrb-mne.org/"/>
              </a:rPr>
              <a:t>www.srb-</a:t>
            </a:r>
            <a:r>
              <a:rPr lang="sr-Latn-RS" sz="3200" u="sng" spc="33" dirty="0">
                <a:solidFill>
                  <a:srgbClr val="0563C1"/>
                </a:solidFill>
                <a:latin typeface="Sitka Banner" pitchFamily="2" charset="0"/>
                <a:hlinkClick r:id="rId5" tooltip="http://www.cbcsrb-mne.org/"/>
              </a:rPr>
              <a:t>bih</a:t>
            </a:r>
            <a:r>
              <a:rPr lang="en-US" sz="3200" u="sng" spc="33" dirty="0">
                <a:solidFill>
                  <a:srgbClr val="0563C1"/>
                </a:solidFill>
                <a:latin typeface="Sitka Banner" pitchFamily="2" charset="0"/>
                <a:hlinkClick r:id="rId5" tooltip="http://www.cbcsrb-mne.org/"/>
              </a:rPr>
              <a:t>.org</a:t>
            </a:r>
            <a:r>
              <a:rPr lang="en-US" sz="3200" spc="33" dirty="0">
                <a:solidFill>
                  <a:srgbClr val="1F4E79"/>
                </a:solidFill>
                <a:latin typeface="Sitka Banner" pitchFamily="2" charset="0"/>
              </a:rPr>
              <a:t> </a:t>
            </a:r>
          </a:p>
          <a:p>
            <a:pPr algn="l">
              <a:lnSpc>
                <a:spcPts val="3888"/>
              </a:lnSpc>
            </a:pPr>
            <a:endParaRPr lang="en-US" sz="3600" spc="33" dirty="0">
              <a:solidFill>
                <a:srgbClr val="1F4E79"/>
              </a:solidFill>
              <a:latin typeface="TT Rounds Condensed Bold"/>
            </a:endParaRPr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36970" y="2476500"/>
            <a:ext cx="8083230" cy="627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OPŠTI CILJ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PROGRAMA PREKOGRANIČNE SARADNJE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SRBIJA-BOSNA I HERCEGOVINA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2021-2027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je </a:t>
            </a:r>
            <a:r>
              <a:rPr kumimoji="0" lang="en-US" sz="3200" b="0" i="0" u="none" strike="noStrike" kern="1200" cap="none" spc="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promocija</a:t>
            </a:r>
            <a:r>
              <a:rPr kumimoji="0" lang="en-US" sz="3200" b="0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dobrosusedskih</a:t>
            </a:r>
            <a:r>
              <a:rPr kumimoji="0" lang="en-US" sz="3200" b="0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odnosa</a:t>
            </a:r>
            <a:r>
              <a:rPr kumimoji="0" lang="en-US" sz="3200" b="0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podsticanja</a:t>
            </a:r>
            <a:r>
              <a:rPr kumimoji="0" lang="en-US" sz="3200" b="0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integracije</a:t>
            </a:r>
            <a:r>
              <a:rPr kumimoji="0" lang="en-US" sz="3200" b="0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u </a:t>
            </a:r>
            <a:r>
              <a:rPr kumimoji="0" lang="en-US" sz="3200" b="0" i="0" u="none" strike="noStrike" kern="1200" cap="none" spc="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Uniju</a:t>
            </a:r>
            <a:r>
              <a:rPr kumimoji="0" lang="en-US" sz="3200" b="0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i </a:t>
            </a:r>
            <a:r>
              <a:rPr kumimoji="0" lang="en-US" sz="3200" b="0" i="0" u="none" strike="noStrike" kern="1200" cap="none" spc="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promovisanja</a:t>
            </a:r>
            <a:r>
              <a:rPr kumimoji="0" lang="en-US" sz="3200" b="0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socio-</a:t>
            </a:r>
            <a:r>
              <a:rPr kumimoji="0" lang="en-US" sz="3200" b="0" i="0" u="none" strike="noStrike" kern="1200" cap="none" spc="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ekonomskog</a:t>
            </a:r>
            <a:r>
              <a:rPr kumimoji="0" lang="en-US" sz="3200" b="0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razvoja</a:t>
            </a:r>
            <a:r>
              <a:rPr kumimoji="0" lang="en-US" sz="3200" b="0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kroz</a:t>
            </a:r>
            <a:r>
              <a:rPr kumimoji="0" lang="en-US" sz="3200" b="0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zajedničke</a:t>
            </a:r>
            <a:r>
              <a:rPr kumimoji="0" lang="en-US" sz="3200" b="0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lokalne</a:t>
            </a:r>
            <a:r>
              <a:rPr kumimoji="0" lang="en-US" sz="3200" b="0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i </a:t>
            </a:r>
            <a:r>
              <a:rPr kumimoji="0" lang="en-US" sz="3200" b="0" i="0" u="none" strike="noStrike" kern="1200" cap="none" spc="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regionalne</a:t>
            </a:r>
            <a:r>
              <a:rPr kumimoji="0" lang="en-US" sz="3200" b="0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3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inicijative</a:t>
            </a:r>
            <a:r>
              <a:rPr kumimoji="0" lang="en-US" sz="3200" b="0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4315CB-FB10-4FC2-8C62-CDA43D202A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8203" y="2476500"/>
            <a:ext cx="9069797" cy="6413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9942528" y="2221256"/>
            <a:ext cx="6745272" cy="7037044"/>
          </a:xfrm>
          <a:custGeom>
            <a:avLst/>
            <a:gdLst/>
            <a:ahLst/>
            <a:cxnLst/>
            <a:rect l="l" t="t" r="r" b="b"/>
            <a:pathLst>
              <a:path w="7921482" h="8294746">
                <a:moveTo>
                  <a:pt x="0" y="0"/>
                </a:moveTo>
                <a:lnTo>
                  <a:pt x="7921482" y="0"/>
                </a:lnTo>
                <a:lnTo>
                  <a:pt x="7921482" y="8294746"/>
                </a:lnTo>
                <a:lnTo>
                  <a:pt x="0" y="8294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27781" y="4402913"/>
            <a:ext cx="819297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Za </a:t>
            </a:r>
            <a:r>
              <a:rPr kumimoji="0" lang="en-US" sz="3600" b="1" i="0" u="none" strike="noStrike" kern="1200" cap="none" spc="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šta</a:t>
            </a:r>
            <a:r>
              <a:rPr kumimoji="0" lang="en-US" sz="3600" b="1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može</a:t>
            </a:r>
            <a:r>
              <a:rPr kumimoji="0" lang="en-US" sz="3600" b="1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da se </a:t>
            </a:r>
            <a:r>
              <a:rPr kumimoji="0" lang="en-US" sz="3600" b="1" i="0" u="none" strike="noStrike" kern="1200" cap="none" spc="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konkuriše</a:t>
            </a:r>
            <a:r>
              <a:rPr kumimoji="0" lang="en-US" sz="3600" b="1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2344400" y="6887979"/>
            <a:ext cx="5943600" cy="3399021"/>
          </a:xfrm>
          <a:custGeom>
            <a:avLst/>
            <a:gdLst/>
            <a:ahLst/>
            <a:cxnLst/>
            <a:rect l="l" t="t" r="r" b="b"/>
            <a:pathLst>
              <a:path w="12328989" h="8229600">
                <a:moveTo>
                  <a:pt x="0" y="0"/>
                </a:moveTo>
                <a:lnTo>
                  <a:pt x="12328988" y="0"/>
                </a:lnTo>
                <a:lnTo>
                  <a:pt x="123289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36970" y="2019300"/>
            <a:ext cx="16236630" cy="5706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TEMATSKI PRIORITETI I SPECIFIČNI CILJEVI</a:t>
            </a:r>
          </a:p>
          <a:p>
            <a:pPr marL="0" marR="0" lvl="0" indent="0" algn="ctr" defTabSz="914400" rtl="0" eaLnBrk="1" fontAlgn="auto" latinLnBrk="0" hangingPunct="1">
              <a:lnSpc>
                <a:spcPts val="29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3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Rounds Condensed Bold"/>
              <a:ea typeface="+mn-ea"/>
              <a:cs typeface="+mn-cs"/>
            </a:endParaRPr>
          </a:p>
          <a:p>
            <a:pPr marL="488632" marR="0" lvl="1" indent="-244316" algn="l" defTabSz="914400" rtl="0" eaLnBrk="1" fontAlgn="auto" latinLnBrk="0" hangingPunct="1">
              <a:lnSpc>
                <a:spcPts val="29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TP1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Ulaganje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u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mlade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obrazovanje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veštine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unutar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ovog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TP,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definisana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su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dva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specifična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cilja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/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rezultata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:</a:t>
            </a:r>
          </a:p>
          <a:p>
            <a:pPr marL="488632" marR="0" lvl="1" indent="-244316" algn="l" defTabSz="914400" rtl="0" eaLnBrk="1" fontAlgn="auto" latinLnBrk="0" hangingPunct="1">
              <a:lnSpc>
                <a:spcPts val="29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2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  <a:p>
            <a:pPr marL="1158716" marR="0" lvl="3" algn="l" defTabSz="914400" rtl="0" eaLnBrk="1" fontAlgn="auto" latinLnBrk="0" hangingPunct="1">
              <a:lnSpc>
                <a:spcPts val="2916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SC 1.1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Poboljšati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aktivizam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mladih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i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društveno-ekonomsko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učešće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mladih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.</a:t>
            </a:r>
          </a:p>
          <a:p>
            <a:pPr marL="1673066" marR="0" lvl="3" indent="-514350" algn="l" defTabSz="914400" rtl="0" eaLnBrk="1" fontAlgn="auto" latinLnBrk="0" hangingPunct="1">
              <a:lnSpc>
                <a:spcPts val="29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2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  <a:p>
            <a:pPr marL="1158716" marR="0" lvl="3" algn="l" defTabSz="914400" rtl="0" eaLnBrk="1" fontAlgn="auto" latinLnBrk="0" hangingPunct="1">
              <a:lnSpc>
                <a:spcPts val="2916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SC 1.2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Povećati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zapošljivost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određenih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grupa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pružanjem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novih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veština</a:t>
            </a:r>
            <a:endParaRPr kumimoji="0" lang="en-US" sz="3200" b="0" i="0" u="none" strike="noStrike" kern="1200" cap="none" spc="2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  <a:p>
            <a:pPr marL="488632" marR="0" lvl="1" indent="-244316" algn="l" defTabSz="914400" rtl="0" eaLnBrk="1" fontAlgn="auto" latinLnBrk="0" hangingPunct="1">
              <a:lnSpc>
                <a:spcPts val="29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2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  <a:p>
            <a:pPr marL="488632" marR="0" lvl="1" indent="-244316" algn="l" defTabSz="914400" rtl="0" eaLnBrk="1" fontAlgn="auto" latinLnBrk="0" hangingPunct="1">
              <a:lnSpc>
                <a:spcPts val="29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TP2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Podsticanje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turizma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i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kulturnog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i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prirodnog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nasleđa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unutar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ovog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TP,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definisan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je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jedan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specifični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cilj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/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rezultat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:</a:t>
            </a:r>
          </a:p>
          <a:p>
            <a:pPr marL="488632" marR="0" lvl="1" indent="-244316" algn="l" defTabSz="914400" rtl="0" eaLnBrk="1" fontAlgn="auto" latinLnBrk="0" hangingPunct="1">
              <a:lnSpc>
                <a:spcPts val="29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sr-Latn-RS" sz="3200" b="0" i="0" u="none" strike="noStrike" kern="1200" cap="none" spc="2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  <a:p>
            <a:pPr marL="1158716" marR="0" lvl="3" algn="l" defTabSz="914400" rtl="0" eaLnBrk="1" fontAlgn="auto" latinLnBrk="0" hangingPunct="1">
              <a:lnSpc>
                <a:spcPts val="2916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SC 2.1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Razvijati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i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promovisati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zajedničke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turističke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ponude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zasnovane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na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kulturnom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i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prirodnom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nasleđu</a:t>
            </a:r>
            <a:r>
              <a:rPr kumimoji="0" lang="en-US" sz="3200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.</a:t>
            </a:r>
          </a:p>
          <a:p>
            <a:pPr marL="488632" marR="0" lvl="1" indent="-244316" algn="ctr" defTabSz="914400" rtl="0" eaLnBrk="1" fontAlgn="auto" latinLnBrk="0" hangingPunct="1">
              <a:lnSpc>
                <a:spcPts val="29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2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Rounds Condensed Bold"/>
              <a:ea typeface="+mn-ea"/>
              <a:cs typeface="+mn-cs"/>
            </a:endParaRPr>
          </a:p>
        </p:txBody>
      </p:sp>
      <p:sp>
        <p:nvSpPr>
          <p:cNvPr id="5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34440" y="1707699"/>
            <a:ext cx="15247620" cy="695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REZULTATI I AKTIVNOSTI (</a:t>
            </a:r>
            <a:r>
              <a:rPr lang="en-US" sz="3600" b="1" spc="33" dirty="0" err="1">
                <a:solidFill>
                  <a:srgbClr val="000000"/>
                </a:solidFill>
                <a:latin typeface="Sitka Banner" pitchFamily="2" charset="0"/>
              </a:rPr>
              <a:t>Aktivizam</a:t>
            </a: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33" dirty="0" err="1">
                <a:solidFill>
                  <a:srgbClr val="000000"/>
                </a:solidFill>
                <a:latin typeface="Sitka Banner" pitchFamily="2" charset="0"/>
              </a:rPr>
              <a:t>mladih</a:t>
            </a: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)</a:t>
            </a:r>
          </a:p>
          <a:p>
            <a:pPr algn="l">
              <a:lnSpc>
                <a:spcPts val="2916"/>
              </a:lnSpc>
            </a:pPr>
            <a:endParaRPr lang="en-US" sz="3600" spc="33" dirty="0">
              <a:solidFill>
                <a:srgbClr val="000000"/>
              </a:solidFill>
              <a:latin typeface="Sitka Banner" pitchFamily="2" charset="0"/>
            </a:endParaRPr>
          </a:p>
          <a:p>
            <a:pPr marL="457200" indent="-457200" algn="l">
              <a:lnSpc>
                <a:spcPts val="3888"/>
              </a:lnSpc>
              <a:buFont typeface="Arial" panose="020B0604020202020204" pitchFamily="34" charset="0"/>
              <a:buChar char="•"/>
            </a:pPr>
            <a:r>
              <a:rPr lang="en-US" sz="3200" b="1" spc="33" dirty="0">
                <a:solidFill>
                  <a:srgbClr val="000000"/>
                </a:solidFill>
                <a:latin typeface="Sitka Banner" pitchFamily="2" charset="0"/>
              </a:rPr>
              <a:t>R1.1.1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: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Poboljšane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su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socijalna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integracija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ekonomske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perspektive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mladih</a:t>
            </a:r>
            <a:endParaRPr lang="en-US" sz="3200" spc="33" dirty="0">
              <a:solidFill>
                <a:srgbClr val="000000"/>
              </a:solidFill>
              <a:latin typeface="Sitka Banner" pitchFamily="2" charset="0"/>
            </a:endParaRPr>
          </a:p>
          <a:p>
            <a:pPr algn="l">
              <a:lnSpc>
                <a:spcPts val="2916"/>
              </a:lnSpc>
            </a:pPr>
            <a:r>
              <a:rPr lang="en-US" sz="3200" spc="25" dirty="0">
                <a:solidFill>
                  <a:srgbClr val="000000"/>
                </a:solidFill>
                <a:latin typeface="Sitka Banner" pitchFamily="2" charset="0"/>
              </a:rPr>
              <a:t> </a:t>
            </a:r>
          </a:p>
          <a:p>
            <a:pPr algn="l">
              <a:lnSpc>
                <a:spcPts val="2916"/>
              </a:lnSpc>
            </a:pP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lnSpc>
                <a:spcPts val="2916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Zajedničke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obuke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lnSpc>
                <a:spcPts val="2916"/>
              </a:lnSpc>
              <a:buFont typeface="+mj-lt"/>
              <a:buAutoNum type="arabicPeriod"/>
            </a:pP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lnSpc>
                <a:spcPts val="2916"/>
              </a:lnSpc>
              <a:buFont typeface="+mj-lt"/>
              <a:buAutoNum type="arabicPeriod"/>
            </a:pP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Promocija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dijaloga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kritičkog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razmišljanja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među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mladima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,</a:t>
            </a:r>
          </a:p>
          <a:p>
            <a:pPr marL="1428750" lvl="2" indent="-514350">
              <a:lnSpc>
                <a:spcPts val="2916"/>
              </a:lnSpc>
              <a:buFont typeface="+mj-lt"/>
              <a:buAutoNum type="arabicPeriod"/>
            </a:pP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lnSpc>
                <a:spcPts val="2916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Implementacija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preduzetničkih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aktivnosti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mladih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,</a:t>
            </a:r>
          </a:p>
          <a:p>
            <a:pPr marL="1428750" lvl="2" indent="-514350">
              <a:lnSpc>
                <a:spcPts val="2916"/>
              </a:lnSpc>
              <a:buFont typeface="+mj-lt"/>
              <a:buAutoNum type="arabicPeriod"/>
            </a:pP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lnSpc>
                <a:spcPts val="2916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Aktivizam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mladih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volontiranje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lnSpc>
                <a:spcPts val="2916"/>
              </a:lnSpc>
              <a:buFont typeface="+mj-lt"/>
              <a:buAutoNum type="arabicPeriod"/>
            </a:pP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lnSpc>
                <a:spcPts val="2916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Podrška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mladima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iz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ranjivih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grupa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,</a:t>
            </a:r>
          </a:p>
          <a:p>
            <a:pPr marL="1428750" lvl="2" indent="-514350">
              <a:lnSpc>
                <a:spcPts val="2916"/>
              </a:lnSpc>
              <a:buFont typeface="+mj-lt"/>
              <a:buAutoNum type="arabicPeriod"/>
            </a:pP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lnSpc>
                <a:spcPts val="2916"/>
              </a:lnSpc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Implementacija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inovativnih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mera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za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uključivanje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mladih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u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društvo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(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npr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.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putem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novih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tehnologija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digitalizacije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);      </a:t>
            </a:r>
          </a:p>
          <a:p>
            <a:pPr algn="l">
              <a:lnSpc>
                <a:spcPts val="2916"/>
              </a:lnSpc>
            </a:pP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5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08C20DA3-92EA-4B0C-96DA-62C31564564E}"/>
              </a:ext>
            </a:extLst>
          </p:cNvPr>
          <p:cNvSpPr/>
          <p:nvPr/>
        </p:nvSpPr>
        <p:spPr>
          <a:xfrm>
            <a:off x="12344400" y="3936803"/>
            <a:ext cx="5732345" cy="3443287"/>
          </a:xfrm>
          <a:custGeom>
            <a:avLst/>
            <a:gdLst/>
            <a:ahLst/>
            <a:cxnLst/>
            <a:rect l="l" t="t" r="r" b="b"/>
            <a:pathLst>
              <a:path w="6441957" h="4114800">
                <a:moveTo>
                  <a:pt x="0" y="0"/>
                </a:moveTo>
                <a:lnTo>
                  <a:pt x="6441957" y="0"/>
                </a:lnTo>
                <a:lnTo>
                  <a:pt x="64419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9600" y="1904151"/>
            <a:ext cx="17068800" cy="5855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REZULTATI I AKTIVNOSTI (</a:t>
            </a:r>
            <a:r>
              <a:rPr lang="en-US" sz="3600" b="1" spc="33" dirty="0" err="1">
                <a:solidFill>
                  <a:srgbClr val="000000"/>
                </a:solidFill>
                <a:latin typeface="Sitka Banner" pitchFamily="2" charset="0"/>
              </a:rPr>
              <a:t>Zapošljivost</a:t>
            </a: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)</a:t>
            </a:r>
          </a:p>
          <a:p>
            <a:pPr algn="l">
              <a:lnSpc>
                <a:spcPts val="2916"/>
              </a:lnSpc>
            </a:pPr>
            <a:endParaRPr lang="en-US" sz="3600" spc="33" dirty="0">
              <a:solidFill>
                <a:srgbClr val="000000"/>
              </a:solidFill>
              <a:latin typeface="Sitka Banner" pitchFamily="2" charset="0"/>
            </a:endParaRPr>
          </a:p>
          <a:p>
            <a:pPr marL="457200" indent="-457200" algn="l">
              <a:lnSpc>
                <a:spcPts val="3888"/>
              </a:lnSpc>
              <a:buFont typeface="Arial" panose="020B0604020202020204" pitchFamily="34" charset="0"/>
              <a:buChar char="•"/>
            </a:pPr>
            <a:r>
              <a:rPr lang="en-US" sz="3200" b="1" spc="33" dirty="0">
                <a:solidFill>
                  <a:srgbClr val="000000"/>
                </a:solidFill>
                <a:latin typeface="Sitka Banner" pitchFamily="2" charset="0"/>
              </a:rPr>
              <a:t>R1.1.2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: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Veštine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i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kompetencije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u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određenim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grupama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su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unapređene</a:t>
            </a:r>
            <a:endParaRPr lang="en-US" sz="3200" spc="33" dirty="0">
              <a:solidFill>
                <a:srgbClr val="000000"/>
              </a:solidFill>
              <a:latin typeface="Sitka Banner" pitchFamily="2" charset="0"/>
            </a:endParaRPr>
          </a:p>
          <a:p>
            <a:pPr algn="l">
              <a:lnSpc>
                <a:spcPts val="2916"/>
              </a:lnSpc>
            </a:pPr>
            <a:endParaRPr lang="en-US" sz="3600" spc="33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Zajedničke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obuke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za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specifične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veštine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i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kompetencije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s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dokazanom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potražnjom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na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tržištu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,</a:t>
            </a:r>
            <a:endParaRPr lang="sr-Latn-RS" sz="27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Obuke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i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programi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stručnog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osposobljavanja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usmjereni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na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ranjive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grupe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s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naglaskom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na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upotrebu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modernih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tehnologija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i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digitalizaciju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,</a:t>
            </a:r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Prekvalifikacija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radnika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iz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velikih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tradicionalnih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industrijskih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Sistema</a:t>
            </a:r>
            <a:endParaRPr lang="sr-Latn-RS" sz="27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razvoj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novih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,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inovativnih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modela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obuke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ili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kurikuluma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(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formalnih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i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neformalnih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),</a:t>
            </a:r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Unapređenje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saradnje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s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poslodavcima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kako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bi se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omogućili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stažiranja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i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prva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radna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700" spc="25" dirty="0" err="1">
                <a:solidFill>
                  <a:srgbClr val="000000"/>
                </a:solidFill>
                <a:latin typeface="Sitka Banner" pitchFamily="2" charset="0"/>
              </a:rPr>
              <a:t>iskustva</a:t>
            </a:r>
            <a:r>
              <a:rPr lang="en-US" sz="2700" spc="25" dirty="0">
                <a:solidFill>
                  <a:srgbClr val="000000"/>
                </a:solidFill>
                <a:latin typeface="Sitka Banner" pitchFamily="2" charset="0"/>
              </a:rPr>
              <a:t>;</a:t>
            </a:r>
          </a:p>
          <a:p>
            <a:pPr lvl="2">
              <a:lnSpc>
                <a:spcPts val="2916"/>
              </a:lnSpc>
            </a:pPr>
            <a:endParaRPr lang="en-US" sz="2700" spc="25" dirty="0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5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92EB9C53-E6C8-4CD4-9002-44E324FF6AFE}"/>
              </a:ext>
            </a:extLst>
          </p:cNvPr>
          <p:cNvSpPr/>
          <p:nvPr/>
        </p:nvSpPr>
        <p:spPr>
          <a:xfrm>
            <a:off x="13768263" y="6063761"/>
            <a:ext cx="4253037" cy="3892000"/>
          </a:xfrm>
          <a:custGeom>
            <a:avLst/>
            <a:gdLst/>
            <a:ahLst/>
            <a:cxnLst/>
            <a:rect l="l" t="t" r="r" b="b"/>
            <a:pathLst>
              <a:path w="6031410" h="5239788">
                <a:moveTo>
                  <a:pt x="0" y="0"/>
                </a:moveTo>
                <a:lnTo>
                  <a:pt x="6031410" y="0"/>
                </a:lnTo>
                <a:lnTo>
                  <a:pt x="6031410" y="5239788"/>
                </a:lnTo>
                <a:lnTo>
                  <a:pt x="0" y="523978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4300" y="1472364"/>
            <a:ext cx="17647920" cy="7914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REZULTATI I AKTIVNOSTI</a:t>
            </a:r>
            <a:endParaRPr lang="sr-Latn-RS" sz="3600" b="1" spc="33" dirty="0">
              <a:solidFill>
                <a:srgbClr val="000000"/>
              </a:solidFill>
              <a:latin typeface="Sitka Banner" pitchFamily="2" charset="0"/>
            </a:endParaRPr>
          </a:p>
          <a:p>
            <a:pPr algn="ctr">
              <a:lnSpc>
                <a:spcPts val="3888"/>
              </a:lnSpc>
            </a:pP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(</a:t>
            </a:r>
            <a:r>
              <a:rPr lang="sr-Latn-RS" sz="3600" b="1" spc="33" dirty="0">
                <a:solidFill>
                  <a:srgbClr val="000000"/>
                </a:solidFill>
                <a:latin typeface="Sitka Banner" pitchFamily="2" charset="0"/>
              </a:rPr>
              <a:t>podsticanje </a:t>
            </a:r>
            <a:r>
              <a:rPr lang="en-US" sz="3600" b="1" spc="33" dirty="0" err="1">
                <a:solidFill>
                  <a:srgbClr val="000000"/>
                </a:solidFill>
                <a:latin typeface="Sitka Banner" pitchFamily="2" charset="0"/>
              </a:rPr>
              <a:t>turiz</a:t>
            </a:r>
            <a:r>
              <a:rPr lang="sr-Latn-RS" sz="3600" b="1" spc="33" dirty="0">
                <a:solidFill>
                  <a:srgbClr val="000000"/>
                </a:solidFill>
                <a:latin typeface="Sitka Banner" pitchFamily="2" charset="0"/>
              </a:rPr>
              <a:t>ma i</a:t>
            </a: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33" dirty="0" err="1">
                <a:solidFill>
                  <a:srgbClr val="000000"/>
                </a:solidFill>
                <a:latin typeface="Sitka Banner" pitchFamily="2" charset="0"/>
              </a:rPr>
              <a:t>kulturno</a:t>
            </a:r>
            <a:r>
              <a:rPr lang="sr-Latn-RS" sz="3600" b="1" spc="33" dirty="0">
                <a:solidFill>
                  <a:srgbClr val="000000"/>
                </a:solidFill>
                <a:latin typeface="Sitka Banner" pitchFamily="2" charset="0"/>
              </a:rPr>
              <a:t>g</a:t>
            </a: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 i </a:t>
            </a:r>
            <a:r>
              <a:rPr lang="en-US" sz="3600" b="1" spc="33" dirty="0" err="1">
                <a:solidFill>
                  <a:srgbClr val="000000"/>
                </a:solidFill>
                <a:latin typeface="Sitka Banner" pitchFamily="2" charset="0"/>
              </a:rPr>
              <a:t>prirodno</a:t>
            </a:r>
            <a:r>
              <a:rPr lang="sr-Latn-RS" sz="3600" b="1" spc="33" dirty="0">
                <a:solidFill>
                  <a:srgbClr val="000000"/>
                </a:solidFill>
                <a:latin typeface="Sitka Banner" pitchFamily="2" charset="0"/>
              </a:rPr>
              <a:t>g</a:t>
            </a: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600" b="1" spc="33" dirty="0" err="1">
                <a:solidFill>
                  <a:srgbClr val="000000"/>
                </a:solidFill>
                <a:latin typeface="Sitka Banner" pitchFamily="2" charset="0"/>
              </a:rPr>
              <a:t>nasleđ</a:t>
            </a:r>
            <a:r>
              <a:rPr lang="sr-Latn-RS" sz="3600" b="1" spc="33" dirty="0">
                <a:solidFill>
                  <a:srgbClr val="000000"/>
                </a:solidFill>
                <a:latin typeface="Sitka Banner" pitchFamily="2" charset="0"/>
              </a:rPr>
              <a:t>a</a:t>
            </a:r>
            <a:r>
              <a:rPr lang="en-US" sz="3600" b="1" spc="33" dirty="0">
                <a:solidFill>
                  <a:srgbClr val="000000"/>
                </a:solidFill>
                <a:latin typeface="Sitka Banner" pitchFamily="2" charset="0"/>
              </a:rPr>
              <a:t>)</a:t>
            </a:r>
          </a:p>
          <a:p>
            <a:pPr algn="ctr">
              <a:lnSpc>
                <a:spcPts val="3888"/>
              </a:lnSpc>
            </a:pPr>
            <a:endParaRPr lang="en-US" sz="3600" b="1" spc="33" dirty="0">
              <a:solidFill>
                <a:srgbClr val="000000"/>
              </a:solidFill>
              <a:latin typeface="Sitka Banner" pitchFamily="2" charset="0"/>
            </a:endParaRPr>
          </a:p>
          <a:p>
            <a:pPr marL="457200" indent="-457200" algn="l">
              <a:lnSpc>
                <a:spcPts val="3888"/>
              </a:lnSpc>
              <a:buFont typeface="Arial" panose="020B0604020202020204" pitchFamily="34" charset="0"/>
              <a:buChar char="•"/>
            </a:pPr>
            <a:r>
              <a:rPr lang="en-US" sz="3200" b="1" spc="33" dirty="0">
                <a:solidFill>
                  <a:srgbClr val="000000"/>
                </a:solidFill>
                <a:latin typeface="Sitka Banner" pitchFamily="2" charset="0"/>
              </a:rPr>
              <a:t>R2.1.1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: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Zajednički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prekogranični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turistički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proizvodi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/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inicijative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su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razvijeni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/</a:t>
            </a:r>
            <a:r>
              <a:rPr lang="en-US" sz="3200" spc="33" dirty="0" err="1">
                <a:solidFill>
                  <a:srgbClr val="000000"/>
                </a:solidFill>
                <a:latin typeface="Sitka Banner" pitchFamily="2" charset="0"/>
              </a:rPr>
              <a:t>sačuvani</a:t>
            </a:r>
            <a:r>
              <a:rPr lang="en-US" sz="3200" spc="33" dirty="0">
                <a:solidFill>
                  <a:srgbClr val="000000"/>
                </a:solidFill>
                <a:latin typeface="Sitka Banner" pitchFamily="2" charset="0"/>
              </a:rPr>
              <a:t> </a:t>
            </a:r>
          </a:p>
          <a:p>
            <a:pPr algn="l">
              <a:lnSpc>
                <a:spcPts val="2916"/>
              </a:lnSpc>
            </a:pPr>
            <a:endParaRPr lang="en-US" sz="3600" spc="33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Razvoj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i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promocija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zajedničkih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prekograničnih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turističkih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proizvoda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/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usluga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umrežavanje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pružalaca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turističkih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usluga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s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obe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strane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granice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uključivanje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određenih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grupa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u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razvoj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turizma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razvoj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specijalizovanog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turizma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sportski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,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avanturistički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,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kulinarstvo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,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ruralni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turizam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spc="24" dirty="0" err="1">
                <a:solidFill>
                  <a:srgbClr val="000000"/>
                </a:solidFill>
                <a:latin typeface="Sitka Banner" pitchFamily="2" charset="0"/>
              </a:rPr>
              <a:t>povezivanje</a:t>
            </a:r>
            <a:r>
              <a:rPr lang="en-US" sz="2800" spc="24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4" dirty="0" err="1">
                <a:solidFill>
                  <a:srgbClr val="000000"/>
                </a:solidFill>
                <a:latin typeface="Sitka Banner" pitchFamily="2" charset="0"/>
              </a:rPr>
              <a:t>turizma</a:t>
            </a:r>
            <a:r>
              <a:rPr lang="en-US" sz="2800" spc="24" dirty="0">
                <a:solidFill>
                  <a:srgbClr val="000000"/>
                </a:solidFill>
                <a:latin typeface="Sitka Banner" pitchFamily="2" charset="0"/>
              </a:rPr>
              <a:t> s </a:t>
            </a:r>
            <a:r>
              <a:rPr lang="en-US" sz="2800" spc="24" dirty="0" err="1">
                <a:solidFill>
                  <a:srgbClr val="000000"/>
                </a:solidFill>
                <a:latin typeface="Sitka Banner" pitchFamily="2" charset="0"/>
              </a:rPr>
              <a:t>drugim</a:t>
            </a:r>
            <a:r>
              <a:rPr lang="en-US" sz="2800" spc="24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4" dirty="0" err="1">
                <a:solidFill>
                  <a:srgbClr val="000000"/>
                </a:solidFill>
                <a:latin typeface="Sitka Banner" pitchFamily="2" charset="0"/>
              </a:rPr>
              <a:t>sektorima</a:t>
            </a:r>
            <a:r>
              <a:rPr lang="en-US" sz="2800" spc="24" dirty="0">
                <a:solidFill>
                  <a:srgbClr val="000000"/>
                </a:solidFill>
                <a:latin typeface="Sitka Banner" pitchFamily="2" charset="0"/>
              </a:rPr>
              <a:t>, </a:t>
            </a:r>
            <a:r>
              <a:rPr lang="en-US" sz="2800" spc="24" dirty="0" err="1">
                <a:solidFill>
                  <a:srgbClr val="000000"/>
                </a:solidFill>
                <a:latin typeface="Sitka Banner" pitchFamily="2" charset="0"/>
              </a:rPr>
              <a:t>na</a:t>
            </a:r>
            <a:r>
              <a:rPr lang="en-US" sz="2800" spc="24" dirty="0">
                <a:solidFill>
                  <a:srgbClr val="000000"/>
                </a:solidFill>
                <a:latin typeface="Sitka Banner" pitchFamily="2" charset="0"/>
              </a:rPr>
              <a:t> primer </a:t>
            </a:r>
            <a:r>
              <a:rPr lang="en-US" sz="2800" spc="24" dirty="0" err="1">
                <a:solidFill>
                  <a:srgbClr val="000000"/>
                </a:solidFill>
                <a:latin typeface="Sitka Banner" pitchFamily="2" charset="0"/>
              </a:rPr>
              <a:t>poljoprivrede</a:t>
            </a:r>
            <a:r>
              <a:rPr lang="en-US" sz="2800" spc="24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4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4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4" dirty="0" err="1">
                <a:solidFill>
                  <a:srgbClr val="000000"/>
                </a:solidFill>
                <a:latin typeface="Sitka Banner" pitchFamily="2" charset="0"/>
              </a:rPr>
              <a:t>prehrambene</a:t>
            </a:r>
            <a:r>
              <a:rPr lang="en-US" sz="2800" spc="24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4" dirty="0" err="1">
                <a:solidFill>
                  <a:srgbClr val="000000"/>
                </a:solidFill>
                <a:latin typeface="Sitka Banner" pitchFamily="2" charset="0"/>
              </a:rPr>
              <a:t>industrije</a:t>
            </a:r>
            <a:r>
              <a:rPr lang="en-US" sz="2800" spc="24" dirty="0">
                <a:solidFill>
                  <a:srgbClr val="000000"/>
                </a:solidFill>
                <a:latin typeface="Sitka Banner" pitchFamily="2" charset="0"/>
              </a:rPr>
              <a:t>,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renoviranje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turističke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infrastrukture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opremanje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turističkih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lokaliteta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u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regionu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digitalizacija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u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turizmu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specijalizovana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obuka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turističkih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radnika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pružalaca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usluga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inovativni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tehnološki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pristupi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razvoju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,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promociji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i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sprovođenju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prekograničnih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turističkih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ponuda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uvođenje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standarda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kvaliteta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za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pružaoce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turističkih</a:t>
            </a:r>
            <a:r>
              <a:rPr lang="en-US" sz="2800" spc="25" dirty="0">
                <a:solidFill>
                  <a:srgbClr val="000000"/>
                </a:solidFill>
                <a:latin typeface="Sitka Banner" pitchFamily="2" charset="0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Sitka Banner" pitchFamily="2" charset="0"/>
              </a:rPr>
              <a:t>usluga</a:t>
            </a:r>
            <a:endParaRPr lang="en-US" sz="2800" spc="25" dirty="0">
              <a:solidFill>
                <a:srgbClr val="000000"/>
              </a:solidFill>
              <a:latin typeface="Sitka Banner" pitchFamily="2" charset="0"/>
            </a:endParaRPr>
          </a:p>
          <a:p>
            <a:pPr algn="l">
              <a:lnSpc>
                <a:spcPts val="2916"/>
              </a:lnSpc>
            </a:pPr>
            <a:endParaRPr lang="en-US" sz="2700" spc="25" dirty="0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206285" y="2351747"/>
            <a:ext cx="3616221" cy="3664883"/>
          </a:xfrm>
          <a:custGeom>
            <a:avLst/>
            <a:gdLst/>
            <a:ahLst/>
            <a:cxnLst/>
            <a:rect l="l" t="t" r="r" b="b"/>
            <a:pathLst>
              <a:path w="3739324" h="4114800">
                <a:moveTo>
                  <a:pt x="0" y="0"/>
                </a:moveTo>
                <a:lnTo>
                  <a:pt x="3739324" y="0"/>
                </a:lnTo>
                <a:lnTo>
                  <a:pt x="37393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A865D13-A177-4F6E-B8F9-C04A0C2048A4}">
  <we:reference id="wa104380518" version="3.7.0.0" store="en-US" storeType="OMEX"/>
  <we:alternateReferences>
    <we:reference id="WA104380518" version="3.7.0.0" store="WA10438051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2892</Words>
  <Application>Microsoft Office PowerPoint</Application>
  <PresentationFormat>Custom</PresentationFormat>
  <Paragraphs>552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Sitka Banner</vt:lpstr>
      <vt:lpstr>Calibri</vt:lpstr>
      <vt:lpstr>Times New Roman</vt:lpstr>
      <vt:lpstr>TT Rounds Condensed</vt:lpstr>
      <vt:lpstr>TT Rounds Condensed Bold</vt:lpstr>
      <vt:lpstr>TT Rounds Condensed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TEMATSKI PRIORITETI I SPECIFIČNI CILJEVI TP1: Ulaganje u mlade, obrazovanje i veštine, unutar ovog TP, definisana su dva specifična cilja/rezultata: SC 1.1 Poboljšati aktivizam mladih i društveno-ekonomsko učešće mladih. SC 1.2 Povećati zapošljivost</dc:title>
  <dc:creator>Korisnik</dc:creator>
  <cp:lastModifiedBy>Korisnik</cp:lastModifiedBy>
  <cp:revision>56</cp:revision>
  <dcterms:created xsi:type="dcterms:W3CDTF">2006-08-16T00:00:00Z</dcterms:created>
  <dcterms:modified xsi:type="dcterms:W3CDTF">2024-06-23T21:15:45Z</dcterms:modified>
  <dc:identifier>DAGIa8GxNvE</dc:identifier>
</cp:coreProperties>
</file>