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  <p:sldMasterId id="2147483664" r:id="rId3"/>
    <p:sldMasterId id="2147484602" r:id="rId4"/>
  </p:sldMasterIdLst>
  <p:notesMasterIdLst>
    <p:notesMasterId r:id="rId33"/>
  </p:notesMasterIdLst>
  <p:handoutMasterIdLst>
    <p:handoutMasterId r:id="rId34"/>
  </p:handoutMasterIdLst>
  <p:sldIdLst>
    <p:sldId id="712" r:id="rId5"/>
    <p:sldId id="560" r:id="rId6"/>
    <p:sldId id="756" r:id="rId7"/>
    <p:sldId id="755" r:id="rId8"/>
    <p:sldId id="769" r:id="rId9"/>
    <p:sldId id="700" r:id="rId10"/>
    <p:sldId id="770" r:id="rId11"/>
    <p:sldId id="683" r:id="rId12"/>
    <p:sldId id="761" r:id="rId13"/>
    <p:sldId id="718" r:id="rId14"/>
    <p:sldId id="719" r:id="rId15"/>
    <p:sldId id="720" r:id="rId16"/>
    <p:sldId id="721" r:id="rId17"/>
    <p:sldId id="722" r:id="rId18"/>
    <p:sldId id="723" r:id="rId19"/>
    <p:sldId id="724" r:id="rId20"/>
    <p:sldId id="725" r:id="rId21"/>
    <p:sldId id="726" r:id="rId22"/>
    <p:sldId id="727" r:id="rId23"/>
    <p:sldId id="728" r:id="rId24"/>
    <p:sldId id="729" r:id="rId25"/>
    <p:sldId id="771" r:id="rId26"/>
    <p:sldId id="772" r:id="rId27"/>
    <p:sldId id="757" r:id="rId28"/>
    <p:sldId id="760" r:id="rId29"/>
    <p:sldId id="766" r:id="rId30"/>
    <p:sldId id="767" r:id="rId31"/>
    <p:sldId id="768" r:id="rId3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rgbClr val="FF3300"/>
        </a:solidFill>
        <a:latin typeface="Garamond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" initials="d" lastIdx="7" clrIdx="0"/>
  <p:cmAuthor id="1" name="Zana" initials="Z" lastIdx="12" clrIdx="1"/>
  <p:cmAuthor id="2" name="zana" initials="zv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99"/>
    <a:srgbClr val="B2B2B2"/>
    <a:srgbClr val="213A59"/>
    <a:srgbClr val="99FF99"/>
    <a:srgbClr val="FFFF00"/>
    <a:srgbClr val="333300"/>
    <a:srgbClr val="990099"/>
    <a:srgbClr val="CC0066"/>
    <a:srgbClr val="FF99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8" autoAdjust="0"/>
    <p:restoredTop sz="94670" autoAdjust="0"/>
  </p:normalViewPr>
  <p:slideViewPr>
    <p:cSldViewPr snapToGrid="0"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108"/>
      </p:cViewPr>
      <p:guideLst>
        <p:guide orient="horz" pos="3127"/>
        <p:guide pos="21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8309"/>
            <a:ext cx="2946246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algn="r" defTabSz="913732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AE3A09E-8766-40DF-8AA4-5CFFD1E4F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1895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0"/>
            <a:ext cx="2946246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>
            <a:lvl1pPr algn="r" defTabSz="913732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4953"/>
            <a:ext cx="5439101" cy="446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09"/>
            <a:ext cx="2946247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defTabSz="913732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8309"/>
            <a:ext cx="2946246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b" anchorCtr="0" compatLnSpc="1">
            <a:prstTxWarp prst="textNoShape">
              <a:avLst/>
            </a:prstTxWarp>
          </a:bodyPr>
          <a:lstStyle>
            <a:lvl1pPr algn="r" defTabSz="913732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BCB6157-C1D4-49B7-95CA-0EA0433D55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227195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080"/>
            <a:fld id="{BB40C4D1-6C52-4715-AFCA-0E28822CCA2B}" type="slidenum">
              <a:rPr lang="en-US" smtClean="0"/>
              <a:pPr defTabSz="913080"/>
              <a:t>2</a:t>
            </a:fld>
            <a:endParaRPr lang="en-US" dirty="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080"/>
            <a:fld id="{2803BC87-6E3D-4240-A31E-2B92ABE4F119}" type="slidenum">
              <a:rPr lang="en-US" smtClean="0"/>
              <a:pPr defTabSz="913080"/>
              <a:t>3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080"/>
            <a:fld id="{2803BC87-6E3D-4240-A31E-2B92ABE4F119}" type="slidenum">
              <a:rPr lang="en-US" smtClean="0"/>
              <a:pPr defTabSz="913080"/>
              <a:t>4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080"/>
            <a:fld id="{2803BC87-6E3D-4240-A31E-2B92ABE4F119}" type="slidenum">
              <a:rPr lang="en-US" smtClean="0"/>
              <a:pPr defTabSz="913080"/>
              <a:t>6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</p:grpSp>
      </p:grpSp>
      <p:sp>
        <p:nvSpPr>
          <p:cNvPr id="2459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9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8753448E-C008-491A-A4B5-B6966E95E6BA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63925B3-5CDA-423F-9109-10F0EA6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2895600"/>
          </a:xfrm>
        </p:spPr>
        <p:txBody>
          <a:bodyPr/>
          <a:lstStyle/>
          <a:p>
            <a:pPr lvl="0"/>
            <a:endParaRPr lang="bs-Latn-BA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981200"/>
            <a:ext cx="36957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066800" y="3505200"/>
            <a:ext cx="75438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289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3505200"/>
            <a:ext cx="36957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D77C1-2D46-4361-84EC-956F35C83D0F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9B46-ED3F-4540-83F6-6C10EADA8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B9A15-8F35-479F-BE3C-8350654DA4A2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DF5F2-7D46-4D4F-96BD-7FCB53F355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C9A5F-35A5-4DD6-B414-93873AB1BFF5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D6AB-FAB0-40DA-BEF8-25F3A75CD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A8AC5-AB51-46A4-94A0-7D7347BB8268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F1414-31A1-4FB1-9959-4B48B4D68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E0938-7AE3-4FF8-BA7D-9F5533968C38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9B579-FA4A-4513-85E6-BFC527386E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911AC-F890-4F47-9C1C-8B8F429DB6D3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C398D-5B2E-42D7-8F1B-382C10332A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36E9F-DA6E-46C5-8D4E-A2C1E8516E21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EB4D5-2112-4A1A-9D65-06B9066055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87529-CA80-4265-B85B-B6025A77C50F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1EC67-5AEC-4D60-B6DA-6382C3677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63B65-BA98-4DAC-BE0B-EEADF43FEC63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47F6E-2BC1-41B0-BBF3-03237A49B2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43E04-7A4C-49B9-B45A-A3ED05671009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20FD-B377-4518-9F64-EEE84D2ED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31628-C616-4300-A850-D1774288CB16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699DA-AD69-40C7-AF58-4642EE592F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  <a:defRPr/>
              </a:pPr>
              <a:endParaRPr lang="bs-Latn-B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None/>
                  <a:defRPr/>
                </a:pPr>
                <a:endParaRPr lang="bs-Latn-BA"/>
              </a:p>
            </p:txBody>
          </p:sp>
        </p:grpSp>
      </p:grpSp>
      <p:sp>
        <p:nvSpPr>
          <p:cNvPr id="573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ABDA31D-2F86-41F5-87BA-EADF0EF223B7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BD69880-0565-421A-ADDF-8EA5018AF4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C4AF0-1212-4B89-8D72-13EB60962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3AB4-F76D-409A-B003-4FAEA36B4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6957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981200"/>
            <a:ext cx="36957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55097-2954-4007-BFF1-470E218330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D7689-EA81-4C0B-A6B3-40129A60F1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0779C-9979-48ED-AC24-8C59A6BCFA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0A849-4DF7-4BBC-B688-E8ECBDF9C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4630-D4E6-4B92-9DBE-CB1256DC9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2644A-3A00-4A63-AD35-929A06C531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EF7FC-B04C-4571-8C28-82E484C6D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2475" y="334963"/>
            <a:ext cx="2041525" cy="4541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334963"/>
            <a:ext cx="5973762" cy="454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DC68A-C674-4FED-843A-8147E39512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bs-Latn-BA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</p:spTree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771" y="49235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s-Latn-B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39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63"/>
          <p:cNvPicPr>
            <a:picLocks noChangeAspect="1" noChangeArrowheads="1"/>
          </p:cNvPicPr>
          <p:nvPr/>
        </p:nvPicPr>
        <p:blipFill>
          <a:blip r:embed="rId17" cstate="print"/>
          <a:srcRect l="29260"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3" name="Picture 367" descr="eu-fla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04800" y="6172200"/>
            <a:ext cx="762000" cy="506413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</p:pic>
      <p:sp>
        <p:nvSpPr>
          <p:cNvPr id="23922" name="Rectangle 370"/>
          <p:cNvSpPr>
            <a:spLocks noChangeArrowheads="1"/>
          </p:cNvSpPr>
          <p:nvPr/>
        </p:nvSpPr>
        <p:spPr bwMode="auto">
          <a:xfrm>
            <a:off x="0" y="25908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00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  <p:sldLayoutId id="2147484575" r:id="rId12"/>
    <p:sldLayoutId id="2147484576" r:id="rId13"/>
    <p:sldLayoutId id="2147484577" r:id="rId14"/>
    <p:sldLayoutId id="2147484578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726AE1E-3BA0-4D46-958E-B012D5EBBF82}" type="datetime1">
              <a:rPr lang="en-US"/>
              <a:pPr>
                <a:defRPr/>
              </a:pPr>
              <a:t>12/25/2013</a:t>
            </a:fld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An EU-funded Project Managed by the European Agency for Reconstruction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6639580-E5CE-4E56-8FFA-F29E549AB8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 cstate="print"/>
          <a:srcRect l="29260"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Freeform 4"/>
          <p:cNvSpPr>
            <a:spLocks/>
          </p:cNvSpPr>
          <p:nvPr/>
        </p:nvSpPr>
        <p:spPr bwMode="hidden">
          <a:xfrm>
            <a:off x="885825" y="1843088"/>
            <a:ext cx="8258175" cy="5014912"/>
          </a:xfrm>
          <a:custGeom>
            <a:avLst/>
            <a:gdLst/>
            <a:ahLst/>
            <a:cxnLst>
              <a:cxn ang="0">
                <a:pos x="0" y="3159"/>
              </a:cxn>
              <a:cxn ang="0">
                <a:pos x="5184" y="3159"/>
              </a:cxn>
              <a:cxn ang="0">
                <a:pos x="5184" y="0"/>
              </a:cxn>
              <a:cxn ang="0">
                <a:pos x="0" y="0"/>
              </a:cxn>
              <a:cxn ang="0">
                <a:pos x="0" y="3159"/>
              </a:cxn>
              <a:cxn ang="0">
                <a:pos x="0" y="3159"/>
              </a:cxn>
            </a:cxnLst>
            <a:rect l="0" t="0" r="r" b="b"/>
            <a:pathLst>
              <a:path w="5184" h="3159">
                <a:moveTo>
                  <a:pt x="0" y="3159"/>
                </a:moveTo>
                <a:lnTo>
                  <a:pt x="5184" y="3159"/>
                </a:lnTo>
                <a:lnTo>
                  <a:pt x="5184" y="0"/>
                </a:lnTo>
                <a:lnTo>
                  <a:pt x="0" y="0"/>
                </a:lnTo>
                <a:lnTo>
                  <a:pt x="0" y="3159"/>
                </a:lnTo>
                <a:lnTo>
                  <a:pt x="0" y="315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25" name="Freeform 5"/>
          <p:cNvSpPr>
            <a:spLocks/>
          </p:cNvSpPr>
          <p:nvPr/>
        </p:nvSpPr>
        <p:spPr bwMode="hidden">
          <a:xfrm>
            <a:off x="0" y="1843088"/>
            <a:ext cx="1524000" cy="5014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9"/>
              </a:cxn>
              <a:cxn ang="0">
                <a:pos x="556" y="3159"/>
              </a:cxn>
              <a:cxn ang="0">
                <a:pos x="556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56" h="3159">
                <a:moveTo>
                  <a:pt x="0" y="0"/>
                </a:moveTo>
                <a:lnTo>
                  <a:pt x="0" y="3159"/>
                </a:lnTo>
                <a:lnTo>
                  <a:pt x="556" y="3159"/>
                </a:lnTo>
                <a:lnTo>
                  <a:pt x="556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28" name="Freeform 8"/>
          <p:cNvSpPr>
            <a:spLocks/>
          </p:cNvSpPr>
          <p:nvPr/>
        </p:nvSpPr>
        <p:spPr bwMode="ltGray">
          <a:xfrm>
            <a:off x="1508125" y="2576513"/>
            <a:ext cx="31750" cy="4281487"/>
          </a:xfrm>
          <a:custGeom>
            <a:avLst/>
            <a:gdLst/>
            <a:ahLst/>
            <a:cxnLst>
              <a:cxn ang="0">
                <a:pos x="0" y="2697"/>
              </a:cxn>
              <a:cxn ang="0">
                <a:pos x="12" y="2697"/>
              </a:cxn>
              <a:cxn ang="0">
                <a:pos x="12" y="0"/>
              </a:cxn>
              <a:cxn ang="0">
                <a:pos x="0" y="0"/>
              </a:cxn>
              <a:cxn ang="0">
                <a:pos x="0" y="2697"/>
              </a:cxn>
              <a:cxn ang="0">
                <a:pos x="0" y="2697"/>
              </a:cxn>
            </a:cxnLst>
            <a:rect l="0" t="0" r="r" b="b"/>
            <a:pathLst>
              <a:path w="12" h="2697">
                <a:moveTo>
                  <a:pt x="0" y="2697"/>
                </a:moveTo>
                <a:lnTo>
                  <a:pt x="12" y="2697"/>
                </a:lnTo>
                <a:lnTo>
                  <a:pt x="12" y="0"/>
                </a:lnTo>
                <a:lnTo>
                  <a:pt x="0" y="0"/>
                </a:lnTo>
                <a:lnTo>
                  <a:pt x="0" y="2697"/>
                </a:lnTo>
                <a:lnTo>
                  <a:pt x="0" y="269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0" name="Freeform 10"/>
          <p:cNvSpPr>
            <a:spLocks/>
          </p:cNvSpPr>
          <p:nvPr/>
        </p:nvSpPr>
        <p:spPr bwMode="ltGray">
          <a:xfrm>
            <a:off x="1508125" y="2176463"/>
            <a:ext cx="31750" cy="400050"/>
          </a:xfrm>
          <a:custGeom>
            <a:avLst/>
            <a:gdLst/>
            <a:ahLst/>
            <a:cxnLst>
              <a:cxn ang="0">
                <a:pos x="0" y="252"/>
              </a:cxn>
              <a:cxn ang="0">
                <a:pos x="12" y="252"/>
              </a:cxn>
              <a:cxn ang="0">
                <a:pos x="12" y="0"/>
              </a:cxn>
              <a:cxn ang="0">
                <a:pos x="0" y="0"/>
              </a:cxn>
              <a:cxn ang="0">
                <a:pos x="0" y="252"/>
              </a:cxn>
              <a:cxn ang="0">
                <a:pos x="0" y="252"/>
              </a:cxn>
            </a:cxnLst>
            <a:rect l="0" t="0" r="r" b="b"/>
            <a:pathLst>
              <a:path w="12" h="252">
                <a:moveTo>
                  <a:pt x="0" y="252"/>
                </a:moveTo>
                <a:lnTo>
                  <a:pt x="12" y="252"/>
                </a:lnTo>
                <a:lnTo>
                  <a:pt x="12" y="0"/>
                </a:lnTo>
                <a:lnTo>
                  <a:pt x="0" y="0"/>
                </a:lnTo>
                <a:lnTo>
                  <a:pt x="0" y="252"/>
                </a:lnTo>
                <a:lnTo>
                  <a:pt x="0" y="25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2" name="Freeform 12"/>
          <p:cNvSpPr>
            <a:spLocks/>
          </p:cNvSpPr>
          <p:nvPr/>
        </p:nvSpPr>
        <p:spPr bwMode="ltGray">
          <a:xfrm>
            <a:off x="1508125" y="1809750"/>
            <a:ext cx="31750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0"/>
              </a:cxn>
              <a:cxn ang="0">
                <a:pos x="12" y="420"/>
              </a:cxn>
              <a:cxn ang="0">
                <a:pos x="1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2" h="420">
                <a:moveTo>
                  <a:pt x="0" y="0"/>
                </a:moveTo>
                <a:lnTo>
                  <a:pt x="0" y="420"/>
                </a:lnTo>
                <a:lnTo>
                  <a:pt x="12" y="420"/>
                </a:lnTo>
                <a:lnTo>
                  <a:pt x="12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3" name="Freeform 13"/>
          <p:cNvSpPr>
            <a:spLocks/>
          </p:cNvSpPr>
          <p:nvPr/>
        </p:nvSpPr>
        <p:spPr bwMode="ltGray">
          <a:xfrm>
            <a:off x="0" y="1833563"/>
            <a:ext cx="958850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51" h="12">
                <a:moveTo>
                  <a:pt x="0" y="0"/>
                </a:move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4" name="Freeform 14"/>
          <p:cNvSpPr>
            <a:spLocks/>
          </p:cNvSpPr>
          <p:nvPr/>
        </p:nvSpPr>
        <p:spPr bwMode="ltGray">
          <a:xfrm>
            <a:off x="2095500" y="1833563"/>
            <a:ext cx="687388" cy="19050"/>
          </a:xfrm>
          <a:custGeom>
            <a:avLst/>
            <a:gdLst/>
            <a:ahLst/>
            <a:cxnLst>
              <a:cxn ang="0">
                <a:pos x="251" y="0"/>
              </a:cxn>
              <a:cxn ang="0">
                <a:pos x="0" y="0"/>
              </a:cxn>
              <a:cxn ang="0">
                <a:pos x="0" y="12"/>
              </a:cxn>
              <a:cxn ang="0">
                <a:pos x="251" y="12"/>
              </a:cxn>
              <a:cxn ang="0">
                <a:pos x="251" y="0"/>
              </a:cxn>
              <a:cxn ang="0">
                <a:pos x="251" y="0"/>
              </a:cxn>
            </a:cxnLst>
            <a:rect l="0" t="0" r="r" b="b"/>
            <a:pathLst>
              <a:path w="251" h="12">
                <a:moveTo>
                  <a:pt x="251" y="0"/>
                </a:moveTo>
                <a:lnTo>
                  <a:pt x="0" y="0"/>
                </a:lnTo>
                <a:lnTo>
                  <a:pt x="0" y="12"/>
                </a:lnTo>
                <a:lnTo>
                  <a:pt x="251" y="12"/>
                </a:lnTo>
                <a:lnTo>
                  <a:pt x="251" y="0"/>
                </a:lnTo>
                <a:lnTo>
                  <a:pt x="251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5" name="Freeform 15"/>
          <p:cNvSpPr>
            <a:spLocks/>
          </p:cNvSpPr>
          <p:nvPr/>
        </p:nvSpPr>
        <p:spPr bwMode="ltGray">
          <a:xfrm>
            <a:off x="950913" y="1833563"/>
            <a:ext cx="1144587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"/>
              </a:cxn>
              <a:cxn ang="0">
                <a:pos x="418" y="12"/>
              </a:cxn>
              <a:cxn ang="0">
                <a:pos x="418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8" h="12">
                <a:moveTo>
                  <a:pt x="0" y="0"/>
                </a:moveTo>
                <a:lnTo>
                  <a:pt x="0" y="12"/>
                </a:lnTo>
                <a:lnTo>
                  <a:pt x="418" y="12"/>
                </a:lnTo>
                <a:lnTo>
                  <a:pt x="418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bs-Latn-BA"/>
          </a:p>
        </p:txBody>
      </p:sp>
      <p:sp>
        <p:nvSpPr>
          <p:cNvPr id="56336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976313" y="334963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981200"/>
            <a:ext cx="7543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1"/>
            <a:r>
              <a:rPr lang="en-US" smtClean="0"/>
              <a:t>Fifth level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950913" y="6359525"/>
            <a:ext cx="21336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This project is funded by </a:t>
            </a:r>
            <a:br>
              <a:rPr lang="en-GB" sz="800" b="0" dirty="0">
                <a:solidFill>
                  <a:schemeClr val="tx1"/>
                </a:solidFill>
                <a:latin typeface="Tahoma" pitchFamily="34" charset="0"/>
              </a:rPr>
            </a:b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the European Union</a:t>
            </a:r>
            <a:endParaRPr lang="en-US" sz="8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4110" name="Picture 2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05800" y="6172200"/>
            <a:ext cx="609600" cy="5238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019800" y="6324600"/>
            <a:ext cx="2209800" cy="52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A project implemented by</a:t>
            </a:r>
            <a:br>
              <a:rPr lang="en-GB" sz="800" b="0" dirty="0">
                <a:solidFill>
                  <a:schemeClr val="tx1"/>
                </a:solidFill>
                <a:latin typeface="Tahoma" pitchFamily="34" charset="0"/>
              </a:rPr>
            </a:b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BDPA in association with </a:t>
            </a:r>
          </a:p>
          <a:p>
            <a:pPr algn="r" eaLnBrk="0" hangingPunct="0">
              <a:spcBef>
                <a:spcPct val="50000"/>
              </a:spcBef>
              <a:defRPr/>
            </a:pPr>
            <a:r>
              <a:rPr lang="en-GB" sz="800" b="0" dirty="0">
                <a:solidFill>
                  <a:schemeClr val="tx1"/>
                </a:solidFill>
                <a:latin typeface="Tahoma" pitchFamily="34" charset="0"/>
              </a:rPr>
              <a:t>EWC / MDF / CEU</a:t>
            </a:r>
            <a:r>
              <a:rPr lang="en-US" sz="800" b="0" dirty="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  <p:pic>
        <p:nvPicPr>
          <p:cNvPr id="4112" name="Picture 22" descr="eu-fla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3825" y="6189663"/>
            <a:ext cx="762000" cy="506412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</p:pic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0" y="1828800"/>
            <a:ext cx="1066800" cy="687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n-GB" sz="1200" b="0" dirty="0">
              <a:solidFill>
                <a:schemeClr val="tx1"/>
              </a:solidFill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endParaRPr lang="en-US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6363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5123A76-A9C7-42E7-A719-7C6E40ADC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01" r:id="rId1"/>
    <p:sldLayoutId id="2147484590" r:id="rId2"/>
    <p:sldLayoutId id="2147484591" r:id="rId3"/>
    <p:sldLayoutId id="2147484592" r:id="rId4"/>
    <p:sldLayoutId id="2147484593" r:id="rId5"/>
    <p:sldLayoutId id="2147484594" r:id="rId6"/>
    <p:sldLayoutId id="2147484595" r:id="rId7"/>
    <p:sldLayoutId id="2147484596" r:id="rId8"/>
    <p:sldLayoutId id="2147484597" r:id="rId9"/>
    <p:sldLayoutId id="2147484598" r:id="rId10"/>
    <p:sldLayoutId id="21474845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EU_flag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" y="76200"/>
            <a:ext cx="8382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001713" y="76200"/>
            <a:ext cx="6637337" cy="558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sr-Latn-CS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4" name="Picture 6" descr="logo+pozadi.jp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726363" y="76200"/>
            <a:ext cx="1341437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slajfna_tanja.jp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6537325"/>
            <a:ext cx="9144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3" r:id="rId1"/>
    <p:sldLayoutId id="2147484604" r:id="rId2"/>
    <p:sldLayoutId id="2147484605" r:id="rId3"/>
    <p:sldLayoutId id="2147484606" r:id="rId4"/>
    <p:sldLayoutId id="2147484607" r:id="rId5"/>
    <p:sldLayoutId id="2147484608" r:id="rId6"/>
    <p:sldLayoutId id="2147484609" r:id="rId7"/>
    <p:sldLayoutId id="2147484610" r:id="rId8"/>
    <p:sldLayoutId id="2147484611" r:id="rId9"/>
    <p:sldLayoutId id="2147484612" r:id="rId10"/>
    <p:sldLayoutId id="2147484613" r:id="rId11"/>
    <p:sldLayoutId id="2147484617" r:id="rId12"/>
    <p:sldLayoutId id="2147484618" r:id="rId13"/>
    <p:sldLayoutId id="2147484619" r:id="rId14"/>
    <p:sldLayoutId id="2147484620" r:id="rId15"/>
  </p:sldLayoutIdLst>
  <p:transition spd="med">
    <p:fade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danijela.konjic@srb-bih.org" TargetMode="External"/><Relationship Id="rId1" Type="http://schemas.openxmlformats.org/officeDocument/2006/relationships/slideLayout" Target="../slideLayouts/slideLayout4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7" descr="plav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Subtitle 25"/>
          <p:cNvSpPr>
            <a:spLocks noGrp="1"/>
          </p:cNvSpPr>
          <p:nvPr>
            <p:ph type="subTitle" idx="1"/>
          </p:nvPr>
        </p:nvSpPr>
        <p:spPr bwMode="auto">
          <a:xfrm>
            <a:off x="3219450" y="4800600"/>
            <a:ext cx="2705100" cy="5715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800" dirty="0" err="1" smtClean="0">
                <a:solidFill>
                  <a:srgbClr val="FFFFFF"/>
                </a:solidFill>
                <a:latin typeface="Arial" charset="0"/>
                <a:ea typeface="ＭＳ Ｐゴシック" pitchFamily="-107" charset="-128"/>
                <a:cs typeface="Arial" charset="0"/>
              </a:rPr>
              <a:t>Dobrodošli</a:t>
            </a:r>
            <a:r>
              <a:rPr lang="en-US" sz="1800" dirty="0" smtClean="0">
                <a:solidFill>
                  <a:srgbClr val="FFFFFF"/>
                </a:solidFill>
                <a:latin typeface="Arial" charset="0"/>
                <a:ea typeface="ＭＳ Ｐゴシック" pitchFamily="-107" charset="-128"/>
                <a:cs typeface="Arial" charset="0"/>
              </a:rPr>
              <a:t>!</a:t>
            </a:r>
          </a:p>
        </p:txBody>
      </p:sp>
      <p:pic>
        <p:nvPicPr>
          <p:cNvPr id="15364" name="Picture 31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5143" y="317046"/>
            <a:ext cx="3657600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itle 24"/>
          <p:cNvSpPr>
            <a:spLocks noGrp="1"/>
          </p:cNvSpPr>
          <p:nvPr>
            <p:ph type="ctrTitle"/>
          </p:nvPr>
        </p:nvSpPr>
        <p:spPr bwMode="auto">
          <a:xfrm>
            <a:off x="933450" y="2079172"/>
            <a:ext cx="7277100" cy="661988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S</a:t>
            </a:r>
            <a:r>
              <a:rPr lang="sr-Latn-C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rbija</a:t>
            </a:r>
            <a:r>
              <a:rPr lang="en-U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 - </a:t>
            </a:r>
            <a:r>
              <a:rPr lang="en-US" sz="3600" b="1" dirty="0" err="1" smtClean="0">
                <a:solidFill>
                  <a:schemeClr val="bg1"/>
                </a:solidFill>
                <a:ea typeface="ＭＳ Ｐゴシック" pitchFamily="-107" charset="-128"/>
              </a:rPr>
              <a:t>Bosna</a:t>
            </a:r>
            <a:r>
              <a:rPr lang="en-U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 </a:t>
            </a:r>
            <a:r>
              <a:rPr lang="sr-Latn-C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i</a:t>
            </a:r>
            <a:r>
              <a:rPr lang="en-U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 Her</a:t>
            </a:r>
            <a:r>
              <a:rPr lang="sr-Latn-CS" sz="3600" b="1" dirty="0" smtClean="0">
                <a:solidFill>
                  <a:schemeClr val="bg1"/>
                </a:solidFill>
                <a:ea typeface="ＭＳ Ｐゴシック" pitchFamily="-107" charset="-128"/>
              </a:rPr>
              <a:t>c</a:t>
            </a:r>
            <a:r>
              <a:rPr lang="en-US" sz="3600" b="1" dirty="0" err="1" smtClean="0">
                <a:solidFill>
                  <a:schemeClr val="bg1"/>
                </a:solidFill>
                <a:ea typeface="ＭＳ Ｐゴシック" pitchFamily="-107" charset="-128"/>
              </a:rPr>
              <a:t>egovina</a:t>
            </a:r>
            <a:endParaRPr lang="en-US" sz="3600" i="1" dirty="0" smtClean="0">
              <a:solidFill>
                <a:schemeClr val="bg1"/>
              </a:solidFill>
              <a:ea typeface="ＭＳ Ｐゴシック" pitchFamily="-107" charset="-128"/>
            </a:endParaRPr>
          </a:p>
        </p:txBody>
      </p:sp>
      <p:pic>
        <p:nvPicPr>
          <p:cNvPr id="15366" name="Picture 34" descr="EU_fla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8775" y="5862638"/>
            <a:ext cx="806450" cy="538162"/>
          </a:xfrm>
          <a:prstGeom prst="rect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</p:pic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2460853" y="1489075"/>
            <a:ext cx="41098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i="1" dirty="0" err="1" smtClean="0">
                <a:solidFill>
                  <a:schemeClr val="bg1"/>
                </a:solidFill>
                <a:latin typeface="+mn-lt"/>
              </a:rPr>
              <a:t>Prekograni</a:t>
            </a:r>
            <a:r>
              <a:rPr lang="sr-Latn-CS" sz="3200" i="1" dirty="0" smtClean="0">
                <a:solidFill>
                  <a:schemeClr val="bg1"/>
                </a:solidFill>
                <a:latin typeface="+mn-lt"/>
              </a:rPr>
              <a:t>čni</a:t>
            </a:r>
            <a:r>
              <a:rPr lang="en-US" sz="3200" i="1" dirty="0" smtClean="0">
                <a:solidFill>
                  <a:schemeClr val="bg1"/>
                </a:solidFill>
                <a:latin typeface="+mn-lt"/>
              </a:rPr>
              <a:t> Program</a:t>
            </a:r>
            <a:endParaRPr lang="en-US" sz="3200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0800000" flipV="1">
            <a:off x="2480351" y="2902238"/>
            <a:ext cx="4094620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bs-Latn-BA" sz="2400" dirty="0" smtClean="0">
                <a:solidFill>
                  <a:schemeClr val="bg1"/>
                </a:solidFill>
                <a:latin typeface="Arial" charset="0"/>
              </a:rPr>
              <a:t>Radionica o izvještavanju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 – Progress Report – 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96886" y="4020457"/>
            <a:ext cx="28975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bs-Latn-BA" sz="2000" dirty="0" smtClean="0">
                <a:solidFill>
                  <a:schemeClr val="bg1"/>
                </a:solidFill>
                <a:latin typeface="Arial" charset="0"/>
              </a:rPr>
              <a:t>Užice,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26</a:t>
            </a:r>
            <a:r>
              <a:rPr lang="bs-Latn-BA" sz="2000" dirty="0" smtClean="0">
                <a:solidFill>
                  <a:schemeClr val="bg1"/>
                </a:solidFill>
                <a:latin typeface="Arial" charset="0"/>
              </a:rPr>
              <a:t>.12</a:t>
            </a:r>
            <a:r>
              <a:rPr lang="bs-Latn-BA" sz="2000" dirty="0" smtClean="0">
                <a:solidFill>
                  <a:schemeClr val="bg1"/>
                </a:solidFill>
                <a:latin typeface="Arial" charset="0"/>
              </a:rPr>
              <a:t>. 2013.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  <p:bldP spid="15365" grpId="0" animBg="1"/>
      <p:bldP spid="153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538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Arrow Connector 11"/>
          <p:cNvCxnSpPr/>
          <p:nvPr/>
        </p:nvCxnSpPr>
        <p:spPr>
          <a:xfrm rot="16200000" flipH="1">
            <a:off x="5201392" y="3633849"/>
            <a:ext cx="2113808" cy="19000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7610" y="2529444"/>
            <a:ext cx="4298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POTPIS I PE</a:t>
            </a:r>
            <a:r>
              <a:rPr lang="sr-Latn-CS" sz="3200" dirty="0" smtClean="0"/>
              <a:t>ČAT OBA KORISNIKA </a:t>
            </a:r>
            <a:endParaRPr lang="en-US" sz="32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2050" name="Picture 2" descr="C:\Documents and Settings\Administrator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266"/>
            <a:ext cx="9042888" cy="443613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23825" y="1714500"/>
            <a:ext cx="1847850" cy="1638300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00025" y="4181475"/>
            <a:ext cx="2552700" cy="400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5495925"/>
            <a:ext cx="694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Rezultati vašeg projekta. </a:t>
            </a:r>
          </a:p>
          <a:p>
            <a:r>
              <a:rPr lang="sr-Latn-CS" dirty="0" smtClean="0"/>
              <a:t>Prekopirajte iz Matrice logičkog okvira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2050" name="Picture 2" descr="C:\Documents and Settings\Administrator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266"/>
            <a:ext cx="9042888" cy="443613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990725" y="1685925"/>
            <a:ext cx="1847850" cy="1638300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1609725" y="3810000"/>
            <a:ext cx="2552700" cy="400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5495925"/>
            <a:ext cx="6943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Sve aktivnosti koje su sprovedene.</a:t>
            </a:r>
          </a:p>
          <a:p>
            <a:r>
              <a:rPr lang="sr-Latn-CS" dirty="0" smtClean="0"/>
              <a:t>Povežite je ka rezultatima kojima će doprineti.</a:t>
            </a:r>
          </a:p>
          <a:p>
            <a:r>
              <a:rPr lang="sr-Latn-CS" dirty="0" smtClean="0"/>
              <a:t>Vodite računa o numeraciji.  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2050" name="Picture 2" descr="C:\Documents and Settings\Administrator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266"/>
            <a:ext cx="9042888" cy="443613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771900" y="1628775"/>
            <a:ext cx="1152525" cy="1638300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2400300" y="3457575"/>
            <a:ext cx="25146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5495925"/>
            <a:ext cx="694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Koja je odgovorna strana?</a:t>
            </a:r>
          </a:p>
          <a:p>
            <a:r>
              <a:rPr lang="sr-Latn-CS" dirty="0" smtClean="0"/>
              <a:t>Softverska greška (ne dozvoljava da obe strane budu odgovorne)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2050" name="Picture 2" descr="C:\Documents and Settings\Administrator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266"/>
            <a:ext cx="9042888" cy="443613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924425" y="1781175"/>
            <a:ext cx="1790700" cy="1504950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086101" y="3076575"/>
            <a:ext cx="2295525" cy="220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5181600"/>
            <a:ext cx="6943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Opis troška koji je vezan za tu aktivnost. </a:t>
            </a:r>
          </a:p>
          <a:p>
            <a:r>
              <a:rPr lang="sr-Latn-CS" dirty="0" smtClean="0"/>
              <a:t>Koristite justification sheet (npr. Brošura, A4 format, pun kolor, kunzdruk papir, 16 strana, 1000 komada).</a:t>
            </a:r>
          </a:p>
          <a:p>
            <a:r>
              <a:rPr lang="sr-Latn-CS" dirty="0" smtClean="0"/>
              <a:t>Povežite sa budžetskim linijama odakle je trošak plaćen. </a:t>
            </a:r>
          </a:p>
          <a:p>
            <a:endParaRPr lang="sr-Latn-C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2050" name="Picture 2" descr="C:\Documents and Settings\Administrator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9266"/>
            <a:ext cx="9042888" cy="4436134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743700" y="1733550"/>
            <a:ext cx="2286000" cy="1504950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3086103" y="2971799"/>
            <a:ext cx="4124323" cy="2314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5181600"/>
            <a:ext cx="69437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Navedite output-e koje je ta aktivnost/rezultat proizvela.</a:t>
            </a:r>
          </a:p>
          <a:p>
            <a:r>
              <a:rPr lang="sr-Latn-CS" dirty="0" smtClean="0"/>
              <a:t>Npr. </a:t>
            </a:r>
            <a:r>
              <a:rPr lang="en-US" dirty="0" err="1" smtClean="0"/>
              <a:t>Evidenciona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sr-Latn-CS" dirty="0" smtClean="0"/>
              <a:t>za 25 učesnika trodnevne radionice, kopija računa za kupljen 1 lap top</a:t>
            </a:r>
          </a:p>
          <a:p>
            <a:r>
              <a:rPr lang="sr-Latn-CS" dirty="0" smtClean="0"/>
              <a:t>OUTPUT je ono što se “proizvede” kroz aktivnost.   </a:t>
            </a:r>
          </a:p>
          <a:p>
            <a:endParaRPr lang="sr-Latn-C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1026" name="Picture 2" descr="C:\Documents and Settings\Administrator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09"/>
            <a:ext cx="9144000" cy="5071773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50543" y="1413040"/>
            <a:ext cx="2010765" cy="1638918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4" idx="2"/>
          </p:cNvCxnSpPr>
          <p:nvPr/>
        </p:nvCxnSpPr>
        <p:spPr>
          <a:xfrm rot="16200000" flipH="1">
            <a:off x="641610" y="3566274"/>
            <a:ext cx="2293792" cy="1265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9388" y="5688281"/>
            <a:ext cx="4393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Navodimo sve aktivnosti koje su planirane u projektu da se realizuju  do momenta izveštavanja a nisu realizovane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143619" y="1411061"/>
            <a:ext cx="943965" cy="1652773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2927298" y="2808544"/>
            <a:ext cx="2970811" cy="29074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99512" y="5723906"/>
            <a:ext cx="414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Stavljate “x” zavisno od toga da li je aktivnost otkazana i neće re realizovati ili je samo pomerena za kasnije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1026" name="Picture 2" descr="C:\Documents and Settings\Administrator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09"/>
            <a:ext cx="9144000" cy="5071773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3093645" y="1422936"/>
            <a:ext cx="1798989" cy="1652773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211284" y="3420094"/>
            <a:ext cx="2624447" cy="20781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5712031"/>
            <a:ext cx="414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Navodite razloge zbog čega aktivnost nije realizovana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920466" y="1420956"/>
            <a:ext cx="1798989" cy="1652773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4463144" y="4368141"/>
            <a:ext cx="2709553" cy="25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39392" y="5852556"/>
            <a:ext cx="452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Ako je to dovelo do ušteda navodite opis troška i budžetsku liniju koja je bila prvobitno planirana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1026" name="Picture 2" descr="C:\Documents and Settings\Administrator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09"/>
            <a:ext cx="9144000" cy="5071773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6751245" y="1411061"/>
            <a:ext cx="2392755" cy="1652773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2945082" y="2945079"/>
            <a:ext cx="4370119" cy="2707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5712031"/>
            <a:ext cx="5700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Ukoliko nije u potpunosti otkazana aktivnost opišite kada će ona biti realizovana i na koji način.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2050" name="Picture 2" descr="C:\Documents and Settings\Administrator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0962"/>
            <a:ext cx="9144000" cy="391477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84191" y="1565440"/>
            <a:ext cx="1988994" cy="1652773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-130629" y="3811981"/>
            <a:ext cx="2232566" cy="23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5023262"/>
            <a:ext cx="23275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Navodite nabavku koju ste imali ( prema nazivu Ugovora) i vrstu (obeležite sa “x” 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165391" y="1587212"/>
            <a:ext cx="1884095" cy="1652773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147454" y="3774376"/>
            <a:ext cx="2232566" cy="23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7455" y="5045033"/>
            <a:ext cx="2327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Koja je procedura korišćena (zavisno od visine Ugovora)?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051589" y="1597109"/>
            <a:ext cx="1779195" cy="1652773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4199906" y="3903023"/>
            <a:ext cx="1868386" cy="3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66161" y="4983677"/>
            <a:ext cx="2327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Navodite ugovoreni iznos, valutu kojom ste platili i budžetsku poziciju za taj trošak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842784" y="1595130"/>
            <a:ext cx="3301216" cy="1652773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6917376" y="3948544"/>
            <a:ext cx="1868386" cy="395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50182" y="4952010"/>
            <a:ext cx="24938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Zvaničan naziv podugovarača</a:t>
            </a:r>
          </a:p>
          <a:p>
            <a:r>
              <a:rPr lang="sr-Latn-CS" dirty="0" smtClean="0"/>
              <a:t>Vrsta kompanije (doo, fizičko lice,  NVO)</a:t>
            </a:r>
          </a:p>
          <a:p>
            <a:r>
              <a:rPr lang="sr-Latn-CS" dirty="0" smtClean="0"/>
              <a:t>Kontakt (mail i telefon)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5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2886" y="435429"/>
            <a:ext cx="7543800" cy="123110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 eaLnBrk="1" hangingPunct="1">
              <a:defRPr/>
            </a:pPr>
            <a:r>
              <a:rPr lang="en-US" sz="4000" dirty="0" smtClean="0">
                <a:solidFill>
                  <a:srgbClr val="FFFF66"/>
                </a:solidFill>
                <a:latin typeface="Garamond" pitchFamily="18" charset="0"/>
              </a:rPr>
              <a:t/>
            </a:r>
            <a:br>
              <a:rPr lang="en-US" sz="4000" dirty="0" smtClean="0">
                <a:solidFill>
                  <a:srgbClr val="FFFF66"/>
                </a:solidFill>
                <a:latin typeface="Garamond" pitchFamily="18" charset="0"/>
              </a:rPr>
            </a:br>
            <a:r>
              <a:rPr lang="bs-Latn-BA" sz="4000" b="1" dirty="0" smtClean="0">
                <a:solidFill>
                  <a:srgbClr val="003399"/>
                </a:solidFill>
              </a:rPr>
              <a:t>Dnevni red</a:t>
            </a:r>
            <a:endParaRPr lang="hr-HR" sz="4000" b="1" dirty="0" smtClean="0">
              <a:solidFill>
                <a:srgbClr val="003399"/>
              </a:solidFill>
            </a:endParaRPr>
          </a:p>
        </p:txBody>
      </p:sp>
      <p:graphicFrame>
        <p:nvGraphicFramePr>
          <p:cNvPr id="13345" name="Group 3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984354"/>
              </p:ext>
            </p:extLst>
          </p:nvPr>
        </p:nvGraphicFramePr>
        <p:xfrm>
          <a:off x="430151" y="2073275"/>
          <a:ext cx="7982857" cy="3555627"/>
        </p:xfrm>
        <a:graphic>
          <a:graphicData uri="http://schemas.openxmlformats.org/drawingml/2006/table">
            <a:tbl>
              <a:tblPr/>
              <a:tblGrid>
                <a:gridCol w="1840257"/>
                <a:gridCol w="6142600"/>
              </a:tblGrid>
              <a:tr h="705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1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:00-1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1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:15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Uvod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10:15-11:30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Progress I</a:t>
                      </a:r>
                      <a:r>
                        <a:rPr kumimoji="0" lang="x-non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zveštaj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- 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Narativni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deo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 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0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11:30-12:15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Progress I</a:t>
                      </a:r>
                      <a:r>
                        <a:rPr kumimoji="0" lang="x-non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zveštaj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-  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Praktični rad 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12:15</a:t>
                      </a: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-12:45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Kafe pauza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12:45-13:00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Progress I</a:t>
                      </a:r>
                      <a:r>
                        <a:rPr kumimoji="0" lang="x-non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zveštaj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-  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Finansijski deo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 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13:00-13:30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Progress I</a:t>
                      </a:r>
                      <a:r>
                        <a:rPr kumimoji="0" lang="x-non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zveštaj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-  </a:t>
                      </a: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Praktični rad </a:t>
                      </a:r>
                      <a:endParaRPr kumimoji="0" lang="bs-Latn-B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13:30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s-Latn-B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ea typeface="ＭＳ Ｐゴシック" charset="-128"/>
                          <a:cs typeface="Arial" charset="0"/>
                        </a:rPr>
                        <a:t>Ručak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3074" name="Picture 2" descr="C:\Documents and Settings\Administrator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518"/>
            <a:ext cx="9144000" cy="4156364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-225632" y="819397"/>
            <a:ext cx="2481943" cy="4061361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201880" y="4334492"/>
            <a:ext cx="1650672" cy="118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8131" y="5106390"/>
            <a:ext cx="2291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Prožimajuća pitanja koje ste naveli u Vašoj Aplikacionoj formi  (deo 1.6. 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96118" y="1280432"/>
            <a:ext cx="1988994" cy="3350945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2533402" y="4457204"/>
            <a:ext cx="1296393" cy="2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20686" y="5163787"/>
            <a:ext cx="25650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Šta ste radili kroz implementaciju projekta da se prožimajuća pitanja integrišu u intervenciju?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12944" y="1266578"/>
            <a:ext cx="1539711" cy="3350945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16200000" flipH="1">
            <a:off x="4478976" y="4609604"/>
            <a:ext cx="1296393" cy="2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19403" y="5149933"/>
            <a:ext cx="2565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Kako to dokazujete?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642882" y="1300225"/>
            <a:ext cx="3501118" cy="3350945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16200000" flipH="1">
            <a:off x="7208322" y="4904508"/>
            <a:ext cx="1296393" cy="257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78930" y="5468588"/>
            <a:ext cx="2565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Procenite ostvareni uticaj!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7" grpId="0"/>
      <p:bldP spid="23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4099" name="Picture 3" descr="C:\Documents and Settings\Administrator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11526"/>
            <a:ext cx="9143999" cy="3552012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32509" y="1508166"/>
            <a:ext cx="8811491" cy="2660073"/>
          </a:xfrm>
          <a:prstGeom prst="rect">
            <a:avLst/>
          </a:prstGeom>
          <a:solidFill>
            <a:schemeClr val="accent1">
              <a:alpha val="8000"/>
            </a:schemeClr>
          </a:solidFill>
          <a:ln w="31750">
            <a:solidFill>
              <a:schemeClr val="accent1">
                <a:shade val="95000"/>
                <a:satMod val="105000"/>
                <a:alpha val="53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877293" y="3770416"/>
            <a:ext cx="1318162" cy="6175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8145" y="4762005"/>
            <a:ext cx="8075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Planirane aktivnosti za naredni izveštajni period.</a:t>
            </a:r>
          </a:p>
          <a:p>
            <a:endParaRPr lang="sr-Latn-CS" dirty="0" smtClean="0"/>
          </a:p>
          <a:p>
            <a:r>
              <a:rPr lang="sr-Latn-CS" dirty="0" smtClean="0"/>
              <a:t>Ista pravila/opis kao kod dela opisa aktivnosti. 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11210"/>
            <a:ext cx="9144000" cy="398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rot="16200000" flipH="1">
            <a:off x="4364182" y="4649191"/>
            <a:ext cx="1436913" cy="1187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1881" y="5533901"/>
            <a:ext cx="2315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Logika intervencije Vašeg Logframe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719450" y="1116280"/>
            <a:ext cx="1971304" cy="4037610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  <a:alpha val="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389907" y="4415641"/>
            <a:ext cx="2232561" cy="47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55076" y="5474525"/>
            <a:ext cx="1674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Indikatori iz Vašeg Logframe 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714505" y="1140031"/>
            <a:ext cx="736270" cy="4049486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  <a:alpha val="2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95751" y="5367647"/>
            <a:ext cx="2149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Izveštajni period – zavisi od toga koliko imate progres izveštaja 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H="1">
            <a:off x="4566065" y="3580412"/>
            <a:ext cx="2778823" cy="15794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2762992" y="4710546"/>
            <a:ext cx="2232561" cy="475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55180" y="5723906"/>
            <a:ext cx="1353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Uneti informacije 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659584" y="1140031"/>
            <a:ext cx="1484416" cy="4013860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7606146" y="4661065"/>
            <a:ext cx="15794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932717" y="5617029"/>
            <a:ext cx="973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Info 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0" y="1140031"/>
            <a:ext cx="2683823" cy="3966359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  <a:alpha val="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 w="508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1" grpId="0"/>
      <p:bldP spid="22" grpId="0" animBg="1"/>
      <p:bldP spid="23" grpId="0"/>
      <p:bldP spid="29" grpId="0"/>
      <p:bldP spid="31" grpId="0" animBg="1"/>
      <p:bldP spid="34" grpId="0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6162"/>
            <a:ext cx="9144000" cy="483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641268" y="5628903"/>
            <a:ext cx="8277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800" dirty="0" smtClean="0"/>
              <a:t>Izveštavate o onome što ste prikazali u “Indicators” sheet-u Annex A 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0" y="1258784"/>
            <a:ext cx="6982691" cy="4263242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 w="444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982691" y="1246909"/>
            <a:ext cx="2161309" cy="4298868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65762" y="3228335"/>
            <a:ext cx="85251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Progress </a:t>
            </a:r>
            <a:r>
              <a:rPr lang="en-US" sz="4000" dirty="0" err="1" smtClean="0">
                <a:solidFill>
                  <a:srgbClr val="003399"/>
                </a:solidFill>
                <a:latin typeface="+mj-lt"/>
              </a:rPr>
              <a:t>izve</a:t>
            </a:r>
            <a:r>
              <a:rPr lang="x-none" sz="4000" dirty="0" smtClean="0">
                <a:solidFill>
                  <a:srgbClr val="003399"/>
                </a:solidFill>
                <a:latin typeface="+mj-lt"/>
              </a:rPr>
              <a:t>štaj</a:t>
            </a:r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 – </a:t>
            </a:r>
            <a:r>
              <a:rPr lang="en-US" sz="4000" dirty="0" err="1" smtClean="0">
                <a:solidFill>
                  <a:srgbClr val="003399"/>
                </a:solidFill>
                <a:latin typeface="+mj-lt"/>
              </a:rPr>
              <a:t>finansijski</a:t>
            </a:r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sr-Latn-CS" sz="4000" dirty="0" smtClean="0">
                <a:solidFill>
                  <a:srgbClr val="003399"/>
                </a:solidFill>
                <a:latin typeface="+mj-lt"/>
              </a:rPr>
              <a:t>dio</a:t>
            </a:r>
            <a:endParaRPr lang="sr-Latn-CS" sz="4000" dirty="0">
              <a:solidFill>
                <a:srgbClr val="003399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3544" y="4137149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19489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54376" y="560951"/>
          <a:ext cx="8989624" cy="6297049"/>
        </p:xfrm>
        <a:graphic>
          <a:graphicData uri="http://schemas.openxmlformats.org/drawingml/2006/table">
            <a:tbl>
              <a:tblPr/>
              <a:tblGrid>
                <a:gridCol w="1387809"/>
                <a:gridCol w="353625"/>
                <a:gridCol w="380313"/>
                <a:gridCol w="366969"/>
                <a:gridCol w="393657"/>
                <a:gridCol w="373641"/>
                <a:gridCol w="306920"/>
                <a:gridCol w="418122"/>
                <a:gridCol w="471500"/>
                <a:gridCol w="685009"/>
                <a:gridCol w="702801"/>
                <a:gridCol w="649423"/>
                <a:gridCol w="353625"/>
                <a:gridCol w="393657"/>
                <a:gridCol w="418122"/>
                <a:gridCol w="453706"/>
                <a:gridCol w="880725"/>
              </a:tblGrid>
              <a:tr h="186659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Times New Roman"/>
                        </a:rPr>
                        <a:t>Contract n°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Arial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Times New Roman"/>
                        </a:rPr>
                        <a:t>Implementation period of the contract (dd/mm/yyyy-dd/mm/yyyy)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65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latin typeface="Times New Roman"/>
                      </a:endParaRPr>
                    </a:p>
                  </a:txBody>
                  <a:tcPr marL="4522" marR="4522" marT="45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340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latin typeface="Times New Roman"/>
                        </a:rPr>
                        <a:t>Forecast Budget &amp; follow-up</a:t>
                      </a:r>
                    </a:p>
                  </a:txBody>
                  <a:tcPr marL="4522" marR="4522" marT="452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latin typeface="Times New Roman"/>
                        </a:rPr>
                        <a:t>1. Joint Budget (both contracts)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latin typeface="Times New Roman"/>
                        </a:rPr>
                        <a:t>2. Forecast for the reporting period </a:t>
                      </a:r>
                      <a:r>
                        <a:rPr lang="en-US" sz="1200" b="1" i="0" u="none" strike="noStrike" dirty="0">
                          <a:latin typeface="Times New Roman"/>
                        </a:rPr>
                        <a:t> </a:t>
                      </a:r>
                      <a:endParaRPr lang="en-US" sz="1200" b="1" i="0" u="sng" strike="noStrike" dirty="0">
                        <a:latin typeface="Times New Roman"/>
                      </a:endParaRP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Times New Roman"/>
                        </a:rPr>
                        <a:t>3. Actual (reporting period)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Times New Roman"/>
                        </a:rPr>
                        <a:t>4. Cumulative (all reports to date)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Times New Roman"/>
                        </a:rPr>
                        <a:t>5. Remaining </a:t>
                      </a:r>
                      <a:br>
                        <a:rPr lang="en-US" sz="1200" b="1" i="0" u="none" strike="noStrike">
                          <a:latin typeface="Times New Roman"/>
                        </a:rPr>
                      </a:br>
                      <a:r>
                        <a:rPr lang="en-US" sz="1200" b="1" i="0" u="none" strike="noStrike">
                          <a:latin typeface="Times New Roman"/>
                        </a:rPr>
                        <a:t>(1 - 4)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>
                          <a:latin typeface="Times New Roman"/>
                        </a:rPr>
                        <a:t>6. Forecast for the next reporting period 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latin typeface="Times New Roman"/>
                        </a:rPr>
                        <a:t>7. Remaining after next rep. period (5 - 6)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01164">
                <a:tc>
                  <a:txBody>
                    <a:bodyPr/>
                    <a:lstStyle/>
                    <a:p>
                      <a:pPr algn="l" fontAlgn="t"/>
                      <a:endParaRPr lang="en-US" sz="1200" b="1" i="0" u="none" strike="noStrike" dirty="0">
                        <a:latin typeface="Times New Roman"/>
                      </a:endParaRPr>
                    </a:p>
                  </a:txBody>
                  <a:tcPr marL="4522" marR="4522" marT="452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(</a:t>
                      </a:r>
                      <a:r>
                        <a:rPr lang="en-US" sz="1200" b="1" i="0" u="none" strike="noStrike" dirty="0" err="1">
                          <a:latin typeface="Times New Roman"/>
                        </a:rPr>
                        <a:t>dd</a:t>
                      </a:r>
                      <a:r>
                        <a:rPr lang="en-US" sz="1200" b="1" i="0" u="none" strike="noStrike" dirty="0">
                          <a:latin typeface="Times New Roman"/>
                        </a:rPr>
                        <a:t>/mm/</a:t>
                      </a:r>
                      <a:r>
                        <a:rPr lang="en-US" sz="1200" b="1" i="0" u="none" strike="noStrike" dirty="0" err="1">
                          <a:latin typeface="Times New Roman"/>
                        </a:rPr>
                        <a:t>yyyy-dd</a:t>
                      </a:r>
                      <a:r>
                        <a:rPr lang="en-US" sz="1200" b="1" i="0" u="none" strike="noStrike" dirty="0">
                          <a:latin typeface="Times New Roman"/>
                        </a:rPr>
                        <a:t>/mm/</a:t>
                      </a:r>
                      <a:r>
                        <a:rPr lang="en-US" sz="1200" b="1" i="0" u="none" strike="noStrike" dirty="0" err="1">
                          <a:latin typeface="Times New Roman"/>
                        </a:rPr>
                        <a:t>yyyy</a:t>
                      </a:r>
                      <a:r>
                        <a:rPr lang="en-US" sz="1200" b="1" i="0" u="none" strike="noStrike" dirty="0">
                          <a:latin typeface="Times New Roman"/>
                        </a:rPr>
                        <a:t>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Times New Roman"/>
                        </a:rPr>
                        <a:t>(dd/mm/yyyy-dd/mm/yyyy)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0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Expenditures</a:t>
                      </a:r>
                    </a:p>
                  </a:txBody>
                  <a:tcPr marL="4522" marR="4522" marT="45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Unit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# Units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Unit cost 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Costs</a:t>
                      </a:r>
                      <a:br>
                        <a:rPr lang="en-US" sz="1200" b="1" i="0" u="none" strike="noStrike" dirty="0">
                          <a:latin typeface="Times New Roman"/>
                        </a:rPr>
                      </a:br>
                      <a:r>
                        <a:rPr lang="en-US" sz="1200" b="1" i="0" u="none" strike="noStrike" dirty="0">
                          <a:latin typeface="Times New Roman"/>
                        </a:rPr>
                        <a:t>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Unit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# Units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Unit cost 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Costs</a:t>
                      </a:r>
                      <a:br>
                        <a:rPr lang="en-US" sz="1200" b="1" i="0" u="none" strike="noStrike" dirty="0">
                          <a:latin typeface="Times New Roman"/>
                        </a:rPr>
                      </a:br>
                      <a:r>
                        <a:rPr lang="en-US" sz="1200" b="1" i="0" u="none" strike="noStrike" dirty="0">
                          <a:latin typeface="Times New Roman"/>
                        </a:rPr>
                        <a:t>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Costs</a:t>
                      </a:r>
                      <a:br>
                        <a:rPr lang="en-US" sz="1200" b="1" i="0" u="none" strike="noStrike" dirty="0">
                          <a:latin typeface="Times New Roman"/>
                        </a:rPr>
                      </a:br>
                      <a:r>
                        <a:rPr lang="en-US" sz="1200" b="1" i="0" u="none" strike="noStrike" dirty="0">
                          <a:latin typeface="Times New Roman"/>
                        </a:rPr>
                        <a:t>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Costs</a:t>
                      </a:r>
                      <a:br>
                        <a:rPr lang="en-US" sz="1200" b="1" i="0" u="none" strike="noStrike" dirty="0">
                          <a:latin typeface="Times New Roman"/>
                        </a:rPr>
                      </a:br>
                      <a:r>
                        <a:rPr lang="en-US" sz="1200" b="1" i="0" u="none" strike="noStrike" dirty="0">
                          <a:latin typeface="Times New Roman"/>
                        </a:rPr>
                        <a:t>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Costs</a:t>
                      </a:r>
                      <a:br>
                        <a:rPr lang="en-US" sz="1200" b="1" i="0" u="none" strike="noStrike" dirty="0">
                          <a:latin typeface="Times New Roman"/>
                        </a:rPr>
                      </a:br>
                      <a:r>
                        <a:rPr lang="en-US" sz="1200" b="1" i="0" u="none" strike="noStrike" dirty="0">
                          <a:latin typeface="Times New Roman"/>
                        </a:rPr>
                        <a:t>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Unit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# Units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Unit cost 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Costs</a:t>
                      </a:r>
                      <a:br>
                        <a:rPr lang="en-US" sz="1200" b="1" i="0" u="none" strike="noStrike" dirty="0">
                          <a:latin typeface="Times New Roman"/>
                        </a:rPr>
                      </a:br>
                      <a:r>
                        <a:rPr lang="en-US" sz="1200" b="1" i="0" u="none" strike="noStrike" dirty="0">
                          <a:latin typeface="Times New Roman"/>
                        </a:rPr>
                        <a:t>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latin typeface="Times New Roman"/>
                        </a:rPr>
                        <a:t>Cost (in EUR)</a:t>
                      </a:r>
                    </a:p>
                  </a:txBody>
                  <a:tcPr marL="4522" marR="4522" marT="4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866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866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Arial"/>
                        </a:rPr>
                        <a:t>1. Human Resources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Arial"/>
                        </a:rPr>
                        <a:t>1.1 Salaries (gross amounts, local staff)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   1.1.1 Technical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Per month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month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month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   1.1.2 Administrative/ support staff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month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Per month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Per month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1.2 Salaries (gross amounts, expat/int. staff)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month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month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month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866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1.3 Per diems for missions/travel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   1.3.1 Abroad (staff assigned to the Action)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diem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diem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Arial"/>
                        </a:rPr>
                        <a:t>Per diem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   1.3.2 Local (staff assigned to the Action)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diem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diem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diem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286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Arial"/>
                        </a:rPr>
                        <a:t>   1.3.3 Seminar/conference participants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diem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diem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Per diem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8665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latin typeface="Times New Roman"/>
                        </a:rPr>
                        <a:t>Subtotal Human Resources</a:t>
                      </a:r>
                    </a:p>
                  </a:txBody>
                  <a:tcPr marL="4522" marR="4522" marT="452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1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latin typeface="Times New Roman"/>
                        </a:rPr>
                        <a:t>0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4522" marR="4522" marT="45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7461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609850"/>
            <a:ext cx="7543800" cy="8191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800" b="1" dirty="0" err="1" smtClean="0">
                <a:solidFill>
                  <a:srgbClr val="003399"/>
                </a:solidFill>
                <a:latin typeface="+mj-lt"/>
              </a:rPr>
              <a:t>Pitanja</a:t>
            </a:r>
            <a:r>
              <a:rPr lang="en-US" sz="4800" b="1" dirty="0" smtClean="0">
                <a:solidFill>
                  <a:srgbClr val="003399"/>
                </a:solidFill>
                <a:latin typeface="+mj-lt"/>
              </a:rPr>
              <a:t> i </a:t>
            </a:r>
            <a:r>
              <a:rPr lang="en-US" sz="4800" b="1" dirty="0" err="1" smtClean="0">
                <a:solidFill>
                  <a:srgbClr val="003399"/>
                </a:solidFill>
                <a:latin typeface="+mj-lt"/>
              </a:rPr>
              <a:t>odgovori</a:t>
            </a:r>
            <a:endParaRPr lang="en-GB" sz="4800" b="1" dirty="0" smtClean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903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96686"/>
            <a:ext cx="7543800" cy="1040039"/>
          </a:xfrm>
        </p:spPr>
        <p:txBody>
          <a:bodyPr/>
          <a:lstStyle/>
          <a:p>
            <a:pPr algn="ctr" eaLnBrk="1" hangingPunct="1">
              <a:defRPr/>
            </a:pPr>
            <a:r>
              <a:rPr lang="sr-Latn-BA" sz="3600" b="1" dirty="0" smtClean="0">
                <a:solidFill>
                  <a:srgbClr val="003399"/>
                </a:solidFill>
              </a:rPr>
              <a:t>Kontakti</a:t>
            </a:r>
            <a:endParaRPr lang="en-GB" sz="3600" b="1" dirty="0" smtClean="0">
              <a:solidFill>
                <a:srgbClr val="003399"/>
              </a:solidFill>
            </a:endParaRPr>
          </a:p>
        </p:txBody>
      </p:sp>
      <p:graphicFrame>
        <p:nvGraphicFramePr>
          <p:cNvPr id="109571" name="Group 3"/>
          <p:cNvGraphicFramePr>
            <a:graphicFrameLocks noGrp="1"/>
          </p:cNvGraphicFramePr>
          <p:nvPr>
            <p:ph sz="half" idx="1"/>
          </p:nvPr>
        </p:nvGraphicFramePr>
        <p:xfrm>
          <a:off x="2409825" y="2371725"/>
          <a:ext cx="4351338" cy="1752600"/>
        </p:xfrm>
        <a:graphic>
          <a:graphicData uri="http://schemas.openxmlformats.org/drawingml/2006/table">
            <a:tbl>
              <a:tblPr/>
              <a:tblGrid>
                <a:gridCol w="4351338"/>
              </a:tblGrid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Zajednički tehnički sekretarijat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Nemanjina 52, 31000 Užice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Tel/fax: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+38</a:t>
                      </a:r>
                      <a:r>
                        <a:rPr kumimoji="0" lang="bs-Latn-B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 3</a:t>
                      </a:r>
                      <a:r>
                        <a:rPr kumimoji="0" lang="bs-Latn-B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bs-Latn-B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512 394</a:t>
                      </a: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E-mail: office@srb-bih.org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Web: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www.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cs typeface="Arial" charset="0"/>
                        </a:rPr>
                        <a:t> srb-bih.org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9590" name="Group 22"/>
          <p:cNvGraphicFramePr>
            <a:graphicFrameLocks noGrp="1"/>
          </p:cNvGraphicFramePr>
          <p:nvPr>
            <p:ph sz="half" idx="2"/>
          </p:nvPr>
        </p:nvGraphicFramePr>
        <p:xfrm>
          <a:off x="2424113" y="4578350"/>
          <a:ext cx="4367213" cy="1752600"/>
        </p:xfrm>
        <a:graphic>
          <a:graphicData uri="http://schemas.openxmlformats.org/drawingml/2006/table">
            <a:tbl>
              <a:tblPr/>
              <a:tblGrid>
                <a:gridCol w="4367213"/>
              </a:tblGrid>
              <a:tr h="127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Antena u Tuzli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Turalibegova bb TC “Pasage”,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75000 Tuzla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sr-Latn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Tel/fax: +387 35 257 365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E-mail: 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  <a:hlinkClick r:id="rId2"/>
                        </a:rPr>
                        <a:t>danijela.konjic@srb-bih.org</a:t>
                      </a: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Web: http: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//www.</a:t>
                      </a:r>
                      <a:r>
                        <a:rPr kumimoji="0" lang="bs-Latn-B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+mn-lt"/>
                        </a:rPr>
                        <a:t>dei.gov.ba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28172" y="1981201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076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609849"/>
            <a:ext cx="7543800" cy="24371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bs-Latn-BA" sz="4800" b="1" dirty="0" smtClean="0">
                <a:solidFill>
                  <a:srgbClr val="003399"/>
                </a:solidFill>
                <a:latin typeface="+mj-lt"/>
              </a:rPr>
              <a:t>Hvala na pažnji i sretno!</a:t>
            </a:r>
            <a:endParaRPr lang="en-US" sz="4800" b="1" dirty="0" smtClean="0">
              <a:solidFill>
                <a:srgbClr val="003399"/>
              </a:solidFill>
              <a:latin typeface="+mj-lt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dirty="0" err="1" smtClean="0">
                <a:solidFill>
                  <a:srgbClr val="003399"/>
                </a:solidFill>
                <a:latin typeface="+mj-lt"/>
              </a:rPr>
              <a:t>Molimo</a:t>
            </a:r>
            <a:r>
              <a:rPr lang="en-US" sz="4000" b="1" dirty="0" smtClean="0">
                <a:solidFill>
                  <a:srgbClr val="003399"/>
                </a:solidFill>
                <a:latin typeface="+mj-lt"/>
              </a:rPr>
              <a:t> da </a:t>
            </a:r>
            <a:r>
              <a:rPr lang="en-US" sz="4000" b="1" dirty="0" err="1" smtClean="0">
                <a:solidFill>
                  <a:srgbClr val="003399"/>
                </a:solidFill>
                <a:latin typeface="+mj-lt"/>
              </a:rPr>
              <a:t>popunite</a:t>
            </a:r>
            <a:r>
              <a:rPr lang="en-US" sz="4000" b="1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+mj-lt"/>
              </a:rPr>
              <a:t>evaluacioni</a:t>
            </a:r>
            <a:r>
              <a:rPr lang="en-US" sz="4000" b="1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4000" b="1" dirty="0" err="1" smtClean="0">
                <a:solidFill>
                  <a:srgbClr val="003399"/>
                </a:solidFill>
                <a:latin typeface="+mj-lt"/>
              </a:rPr>
              <a:t>upitnik</a:t>
            </a:r>
            <a:r>
              <a:rPr lang="en-US" sz="4000" b="1" dirty="0" smtClean="0">
                <a:solidFill>
                  <a:srgbClr val="003399"/>
                </a:solidFill>
                <a:latin typeface="+mj-lt"/>
              </a:rPr>
              <a:t> !!!</a:t>
            </a:r>
            <a:endParaRPr lang="en-GB" sz="4000" b="1" dirty="0" smtClean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4454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7942"/>
            <a:ext cx="8229600" cy="459695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b="1" dirty="0" smtClean="0">
                <a:solidFill>
                  <a:srgbClr val="003399"/>
                </a:solidFill>
              </a:rPr>
              <a:t>Vrste izvještaja</a:t>
            </a:r>
            <a:endParaRPr lang="en-GB" b="1" dirty="0" smtClean="0">
              <a:solidFill>
                <a:srgbClr val="0033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249714"/>
            <a:ext cx="8399462" cy="3627211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q"/>
            </a:pPr>
            <a:r>
              <a:rPr lang="bs-Latn-BA" b="1" dirty="0" smtClean="0">
                <a:solidFill>
                  <a:srgbClr val="003399"/>
                </a:solidFill>
                <a:effectLst/>
              </a:rPr>
              <a:t>Progres izvještaj </a:t>
            </a:r>
            <a:endParaRPr lang="en-GB" b="1" dirty="0" smtClean="0">
              <a:solidFill>
                <a:srgbClr val="003399"/>
              </a:solidFill>
              <a:effectLst/>
            </a:endParaRP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bs-Latn-BA" b="1" dirty="0" smtClean="0">
                <a:solidFill>
                  <a:srgbClr val="003399"/>
                </a:solidFill>
                <a:effectLst/>
              </a:rPr>
              <a:t>Interim izvještaj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r>
              <a:rPr lang="bs-Latn-BA" b="1" dirty="0" smtClean="0">
                <a:solidFill>
                  <a:srgbClr val="003399"/>
                </a:solidFill>
              </a:rPr>
              <a:t>Finalni Izvještaj 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endParaRPr lang="bs-Latn-BA" b="1" dirty="0" smtClean="0">
              <a:solidFill>
                <a:srgbClr val="003399"/>
              </a:solidFill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 Single Corner Rectangle 4"/>
          <p:cNvSpPr/>
          <p:nvPr/>
        </p:nvSpPr>
        <p:spPr>
          <a:xfrm>
            <a:off x="827314" y="4876800"/>
            <a:ext cx="7460343" cy="1204685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400" dirty="0" smtClean="0">
                <a:solidFill>
                  <a:srgbClr val="003399"/>
                </a:solidFill>
              </a:rPr>
              <a:t> Svi izvještaji moraju biti na engleskom jeziku</a:t>
            </a:r>
            <a:r>
              <a:rPr lang="en-US" sz="2400" dirty="0" smtClean="0">
                <a:solidFill>
                  <a:srgbClr val="003399"/>
                </a:solidFill>
              </a:rPr>
              <a:t>!</a:t>
            </a:r>
            <a:r>
              <a:rPr lang="bs-Latn-BA" sz="2400" dirty="0" smtClean="0">
                <a:solidFill>
                  <a:srgbClr val="003399"/>
                </a:solidFill>
              </a:rPr>
              <a:t> </a:t>
            </a:r>
            <a:endParaRPr lang="bs-Latn-BA" sz="2400" dirty="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60809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4186"/>
            <a:ext cx="8229600" cy="45969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err="1" smtClean="0">
                <a:solidFill>
                  <a:srgbClr val="003399"/>
                </a:solidFill>
              </a:rPr>
              <a:t>Stanje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r>
              <a:rPr lang="x-none" b="1" dirty="0" smtClean="0">
                <a:solidFill>
                  <a:srgbClr val="003399"/>
                </a:solidFill>
              </a:rPr>
              <a:t>Vaših projekata</a:t>
            </a:r>
            <a:r>
              <a:rPr lang="en-US" b="1" dirty="0" smtClean="0">
                <a:solidFill>
                  <a:srgbClr val="003399"/>
                </a:solidFill>
              </a:rPr>
              <a:t> </a:t>
            </a:r>
            <a:endParaRPr lang="en-GB" b="1" dirty="0" smtClean="0">
              <a:solidFill>
                <a:srgbClr val="0033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886858"/>
            <a:ext cx="8399462" cy="3178628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bs-Latn-BA" sz="2400" b="1" dirty="0" smtClean="0">
                <a:solidFill>
                  <a:srgbClr val="003399"/>
                </a:solidFill>
                <a:effectLst/>
              </a:rPr>
              <a:t>	</a:t>
            </a:r>
          </a:p>
          <a:p>
            <a:pPr marL="609600" indent="-609600" eaLnBrk="1" hangingPunct="1">
              <a:buNone/>
            </a:pPr>
            <a:r>
              <a:rPr lang="bs-Latn-BA" sz="2800" b="1" dirty="0" smtClean="0">
                <a:solidFill>
                  <a:srgbClr val="003399"/>
                </a:solidFill>
              </a:rPr>
              <a:t>	</a:t>
            </a:r>
            <a:endParaRPr lang="bs-Latn-BA" sz="2800" b="1" dirty="0" smtClean="0">
              <a:solidFill>
                <a:srgbClr val="003399"/>
              </a:solidFill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1929915"/>
              </p:ext>
            </p:extLst>
          </p:nvPr>
        </p:nvGraphicFramePr>
        <p:xfrm>
          <a:off x="415636" y="2375066"/>
          <a:ext cx="8360228" cy="288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1147"/>
                <a:gridCol w="2539081"/>
              </a:tblGrid>
              <a:tr h="689775">
                <a:tc>
                  <a:txBody>
                    <a:bodyPr/>
                    <a:lstStyle/>
                    <a:p>
                      <a:r>
                        <a:rPr lang="en-US" dirty="0" smtClean="0"/>
                        <a:t>PROJEKAT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Rok za Progres </a:t>
                      </a:r>
                      <a:endParaRPr lang="en-US" dirty="0"/>
                    </a:p>
                  </a:txBody>
                  <a:tcPr/>
                </a:tc>
              </a:tr>
              <a:tr h="604634">
                <a:tc>
                  <a:txBody>
                    <a:bodyPr/>
                    <a:lstStyle/>
                    <a:p>
                      <a:r>
                        <a:rPr lang="en-US" dirty="0" smtClean="0"/>
                        <a:t>SA-ŠA Support to cooperation, inclusion, education and promotion of Roma culture in </a:t>
                      </a:r>
                      <a:r>
                        <a:rPr lang="en-US" dirty="0" err="1" smtClean="0"/>
                        <a:t>BiH</a:t>
                      </a:r>
                      <a:r>
                        <a:rPr lang="en-US" dirty="0" smtClean="0"/>
                        <a:t> and Serbia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31.12.2013</a:t>
                      </a:r>
                      <a:endParaRPr lang="en-US" dirty="0"/>
                    </a:p>
                  </a:txBody>
                  <a:tcPr/>
                </a:tc>
              </a:tr>
              <a:tr h="583219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 friendly, New and Organic approach to Agriculture in the cross border region of Bosnia and Herzegovina  - ENO </a:t>
                      </a:r>
                      <a:r>
                        <a:rPr lang="en-US" dirty="0" err="1" smtClean="0"/>
                        <a:t>Agri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31.01.2014</a:t>
                      </a:r>
                      <a:endParaRPr lang="en-US" dirty="0"/>
                    </a:p>
                  </a:txBody>
                  <a:tcPr/>
                </a:tc>
              </a:tr>
              <a:tr h="559328">
                <a:tc>
                  <a:txBody>
                    <a:bodyPr/>
                    <a:lstStyle/>
                    <a:p>
                      <a:r>
                        <a:rPr lang="en-US" dirty="0" smtClean="0"/>
                        <a:t> Improvement of the International Lim Biathlon manifestation Priboj-</a:t>
                      </a:r>
                      <a:r>
                        <a:rPr lang="en-US" dirty="0" err="1" smtClean="0"/>
                        <a:t>Rudo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Setihovo</a:t>
                      </a:r>
                      <a:r>
                        <a:rPr lang="en-US" dirty="0" smtClean="0"/>
                        <a:t>)- Regatta for 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10.02.2014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869426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65762" y="3228335"/>
            <a:ext cx="85251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3399"/>
                </a:solidFill>
                <a:latin typeface="+mj-lt"/>
              </a:rPr>
              <a:t>Progres</a:t>
            </a:r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3399"/>
                </a:solidFill>
                <a:latin typeface="+mj-lt"/>
              </a:rPr>
              <a:t>izve</a:t>
            </a:r>
            <a:r>
              <a:rPr lang="x-none" sz="4000" dirty="0" smtClean="0">
                <a:solidFill>
                  <a:srgbClr val="003399"/>
                </a:solidFill>
                <a:latin typeface="+mj-lt"/>
              </a:rPr>
              <a:t>štaj</a:t>
            </a:r>
            <a:endParaRPr lang="sr-Latn-CS" sz="4000" dirty="0">
              <a:solidFill>
                <a:srgbClr val="003399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3544" y="4137149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91494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7942"/>
            <a:ext cx="8229600" cy="459695"/>
          </a:xfrm>
        </p:spPr>
        <p:txBody>
          <a:bodyPr/>
          <a:lstStyle/>
          <a:p>
            <a:pPr algn="ctr" eaLnBrk="1" hangingPunct="1">
              <a:defRPr/>
            </a:pPr>
            <a:r>
              <a:rPr lang="bs-Latn-BA" b="1" dirty="0" smtClean="0">
                <a:solidFill>
                  <a:srgbClr val="003399"/>
                </a:solidFill>
              </a:rPr>
              <a:t>Način slanja izvještaja i rokovi</a:t>
            </a:r>
            <a:endParaRPr lang="en-GB" b="1" dirty="0" smtClean="0">
              <a:solidFill>
                <a:srgbClr val="0033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683658"/>
            <a:ext cx="8399462" cy="399006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q"/>
            </a:pPr>
            <a:r>
              <a:rPr lang="bs-Latn-BA" sz="2800" b="1" dirty="0" smtClean="0">
                <a:solidFill>
                  <a:srgbClr val="003399"/>
                </a:solidFill>
                <a:effectLst/>
              </a:rPr>
              <a:t>Progres izvještaj  - zajednički</a:t>
            </a:r>
            <a:endParaRPr lang="en-GB" sz="2800" b="1" dirty="0" smtClean="0">
              <a:solidFill>
                <a:srgbClr val="003399"/>
              </a:solidFill>
              <a:effectLst/>
            </a:endParaRPr>
          </a:p>
          <a:p>
            <a:pPr marL="609600" indent="-609600" eaLnBrk="1" hangingPunct="1">
              <a:buNone/>
            </a:pPr>
            <a:r>
              <a:rPr lang="bs-Latn-BA" sz="2800" b="1" dirty="0" smtClean="0">
                <a:solidFill>
                  <a:srgbClr val="003399"/>
                </a:solidFill>
                <a:effectLst/>
              </a:rPr>
              <a:t>	- Opcija 1 – trajanje projekta &gt;12 mjeseci a</a:t>
            </a:r>
          </a:p>
          <a:p>
            <a:pPr marL="609600" indent="-42863" eaLnBrk="1" hangingPunct="1">
              <a:buNone/>
            </a:pPr>
            <a:r>
              <a:rPr lang="bs-Latn-BA" sz="2800" b="1" dirty="0" smtClean="0">
                <a:solidFill>
                  <a:srgbClr val="003399"/>
                </a:solidFill>
                <a:effectLst/>
              </a:rPr>
              <a:t> ≤ 24 mjeseca – svakih 7 mjeseci u okviru mjesec dana nakon isteka</a:t>
            </a:r>
          </a:p>
          <a:p>
            <a:pPr marL="609600" indent="-609600" eaLnBrk="1" hangingPunct="1">
              <a:buNone/>
            </a:pPr>
            <a:r>
              <a:rPr lang="bs-Latn-BA" sz="2800" b="1" dirty="0" smtClean="0">
                <a:solidFill>
                  <a:srgbClr val="003399"/>
                </a:solidFill>
              </a:rPr>
              <a:t>	- Opcija dva – trajanje projekta ≥ 6 mjeseci a ≤ 12 mjeseci – jedan izvještaj koji obuhvata pola projekta u roku od mjesec dana od isteka polovine projekta</a:t>
            </a:r>
            <a:endParaRPr lang="bs-Latn-BA" sz="2800" b="1" dirty="0" smtClean="0">
              <a:solidFill>
                <a:srgbClr val="003399"/>
              </a:solidFill>
              <a:effectLst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676400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 Single Corner Rectangle 4"/>
          <p:cNvSpPr/>
          <p:nvPr/>
        </p:nvSpPr>
        <p:spPr>
          <a:xfrm>
            <a:off x="769256" y="5399314"/>
            <a:ext cx="7460343" cy="1204685"/>
          </a:xfrm>
          <a:prstGeom prst="round1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400" dirty="0" smtClean="0">
                <a:solidFill>
                  <a:srgbClr val="003399"/>
                </a:solidFill>
              </a:rPr>
              <a:t> Svaki partner šalje samo elektronski izvještaj svojoj delegaciji, CC Zajednički tehnički sekretarijat.</a:t>
            </a:r>
            <a:endParaRPr lang="bs-Latn-BA" sz="2400" dirty="0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07301" y="192376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187037" y="724810"/>
            <a:ext cx="2769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PROGRES IZVEŠTAJ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(NARATIVNI I FINANSIJSKI)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53153" y="1411405"/>
          <a:ext cx="7790213" cy="947899"/>
        </p:xfrm>
        <a:graphic>
          <a:graphicData uri="http://schemas.openxmlformats.org/drawingml/2006/table">
            <a:tbl>
              <a:tblPr/>
              <a:tblGrid>
                <a:gridCol w="475014"/>
                <a:gridCol w="1306286"/>
                <a:gridCol w="1888177"/>
                <a:gridCol w="2524022"/>
                <a:gridCol w="1596714"/>
              </a:tblGrid>
              <a:tr h="448285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B.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0" marR="8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TIP IZVEŠTAJA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0" marR="8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PODNOSILAC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0" marR="8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KOME I KAKO SE PODNOSI</a:t>
                      </a:r>
                      <a:endParaRPr lang="en-US" sz="16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0" marR="8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ODOBRENJE</a:t>
                      </a: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0" marR="8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7732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0" marR="8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ZAJEDNIČKI </a:t>
                      </a:r>
                      <a:endParaRPr lang="en-US" sz="1600" dirty="0" smtClean="0">
                        <a:solidFill>
                          <a:srgbClr val="003399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950" marR="89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KORISNIK 1 i 2 </a:t>
                      </a:r>
                      <a:endParaRPr lang="en-US" sz="1600" dirty="0" smtClean="0">
                        <a:solidFill>
                          <a:srgbClr val="003399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933" marR="11933" marT="5967" marB="596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Respektivnom</a:t>
                      </a: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ugovornom</a:t>
                      </a: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telu</a:t>
                      </a: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6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Delegacija</a:t>
                      </a: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EU</a:t>
                      </a:r>
                      <a:endParaRPr lang="en-US" sz="1600" dirty="0">
                        <a:solidFill>
                          <a:srgbClr val="003399"/>
                        </a:solidFill>
                      </a:endParaRPr>
                    </a:p>
                  </a:txBody>
                  <a:tcPr marL="11933" marR="11933" marT="5967" marB="5967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Nije</a:t>
                      </a: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potrebno</a:t>
                      </a:r>
                      <a:r>
                        <a:rPr lang="en-US" sz="16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600" dirty="0" smtClean="0">
                        <a:solidFill>
                          <a:srgbClr val="003399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sz="1600" dirty="0">
                        <a:solidFill>
                          <a:srgbClr val="003399"/>
                        </a:solidFill>
                      </a:endParaRPr>
                    </a:p>
                  </a:txBody>
                  <a:tcPr marL="11933" marR="11933" marT="5967" marB="5967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241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OBAVEZNA DOKUMENTA (KORISNICI IZ SRBIJE i BiH)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7517" y="2931760"/>
          <a:ext cx="8063344" cy="3801550"/>
        </p:xfrm>
        <a:graphic>
          <a:graphicData uri="http://schemas.openxmlformats.org/drawingml/2006/table">
            <a:tbl>
              <a:tblPr/>
              <a:tblGrid>
                <a:gridCol w="2125683"/>
                <a:gridCol w="2054768"/>
                <a:gridCol w="3882893"/>
              </a:tblGrid>
              <a:tr h="121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</a:t>
                      </a:r>
                      <a:endParaRPr lang="en-US" sz="20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93" marR="9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NAZIV NA CD-u</a:t>
                      </a:r>
                      <a:endParaRPr lang="en-US" sz="20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93" marR="9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3399"/>
                          </a:solidFill>
                          <a:latin typeface="Calibri"/>
                          <a:ea typeface="Calibri"/>
                          <a:cs typeface="Times New Roman"/>
                        </a:rPr>
                        <a:t>Šta je to? </a:t>
                      </a:r>
                      <a:endParaRPr lang="en-US" sz="200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93" marR="9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1983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PROGRES IZVEŠTAJ </a:t>
                      </a:r>
                      <a:endParaRPr lang="en-US" sz="2000" dirty="0">
                        <a:solidFill>
                          <a:srgbClr val="0033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93" marR="90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Arial"/>
                        </a:rPr>
                        <a:t>Progress Report (narrative and financial) template 9 sheets</a:t>
                      </a:r>
                      <a:endParaRPr lang="en-US" sz="2000" dirty="0" smtClean="0">
                        <a:solidFill>
                          <a:srgbClr val="003399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sz="2000" dirty="0">
                        <a:solidFill>
                          <a:srgbClr val="003399"/>
                        </a:solidFill>
                      </a:endParaRPr>
                    </a:p>
                  </a:txBody>
                  <a:tcPr marL="12124" marR="12124" marT="6062" marB="606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Identičan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i za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BiH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i za SRB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korisnike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Excel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dokument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sa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7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listova</a:t>
                      </a:r>
                      <a:endParaRPr lang="en-US" sz="2000" dirty="0" smtClean="0">
                        <a:solidFill>
                          <a:srgbClr val="003399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Prvih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šest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listova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narativni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deo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Sedmi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list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finansijski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deo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Zajednički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mora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biti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potpisan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overen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od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oba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korisnika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Šalje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se e-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mailom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program </a:t>
                      </a:r>
                      <a:r>
                        <a:rPr lang="en-US" sz="2000" dirty="0" err="1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menadžeru</a:t>
                      </a:r>
                      <a:r>
                        <a:rPr lang="en-US" sz="2000" dirty="0" smtClean="0">
                          <a:solidFill>
                            <a:srgbClr val="003399"/>
                          </a:solidFill>
                          <a:latin typeface="+mn-lt"/>
                          <a:ea typeface="Calibri"/>
                          <a:cs typeface="Times New Roman"/>
                        </a:rPr>
                        <a:t> u EUD</a:t>
                      </a:r>
                    </a:p>
                    <a:p>
                      <a:endParaRPr lang="en-US" sz="2000" dirty="0">
                        <a:solidFill>
                          <a:srgbClr val="003399"/>
                        </a:solidFill>
                      </a:endParaRPr>
                    </a:p>
                  </a:txBody>
                  <a:tcPr marL="12124" marR="12124" marT="6062" marB="6062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64458" y="544513"/>
            <a:ext cx="77182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r-Latn-CS" sz="4000" dirty="0" smtClean="0">
                <a:solidFill>
                  <a:srgbClr val="003399"/>
                </a:solidFill>
                <a:latin typeface="+mj-lt"/>
              </a:rPr>
              <a:t>Instrukcije za popunjavanje </a:t>
            </a:r>
          </a:p>
          <a:p>
            <a:pPr algn="ctr"/>
            <a:r>
              <a:rPr lang="sr-Latn-CS" sz="4000" dirty="0" smtClean="0">
                <a:solidFill>
                  <a:srgbClr val="003399"/>
                </a:solidFill>
                <a:latin typeface="+mj-lt"/>
              </a:rPr>
              <a:t>Progres izvještaja</a:t>
            </a:r>
            <a:endParaRPr lang="sr-Latn-CS" sz="4000" dirty="0">
              <a:solidFill>
                <a:srgbClr val="003399"/>
              </a:solidFill>
              <a:latin typeface="+mj-lt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4253" y="2660877"/>
            <a:ext cx="8229600" cy="2898094"/>
          </a:xfrm>
          <a:prstGeom prst="rect">
            <a:avLst/>
          </a:prstGeom>
        </p:spPr>
        <p:txBody>
          <a:bodyPr/>
          <a:lstStyle/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endParaRPr lang="hr-HR" sz="2800" dirty="0" smtClean="0">
              <a:solidFill>
                <a:srgbClr val="003399"/>
              </a:solidFill>
              <a:latin typeface="+mn-l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r>
              <a:rPr lang="hr-HR" sz="2800" dirty="0">
                <a:solidFill>
                  <a:srgbClr val="003399"/>
                </a:solidFill>
                <a:latin typeface="+mn-lt"/>
              </a:rPr>
              <a:t>č</a:t>
            </a:r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lan 7 Posebnih uslova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zajednički izvještaj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Metod izrade izveštaja nije striktno definisan, preporuka je da se radi zajedno </a:t>
            </a: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buFont typeface="Wingdings" pitchFamily="2" charset="2"/>
              <a:buChar char="q"/>
              <a:defRPr/>
            </a:pPr>
            <a:r>
              <a:rPr lang="hr-HR" sz="2800" dirty="0" smtClean="0">
                <a:solidFill>
                  <a:srgbClr val="003399"/>
                </a:solidFill>
                <a:latin typeface="+mn-lt"/>
              </a:rPr>
              <a:t>oba partnera potpisuju i ovjeravaju izvještaj</a:t>
            </a:r>
            <a:endParaRPr lang="en-US" sz="2800" dirty="0" smtClean="0">
              <a:solidFill>
                <a:srgbClr val="003399"/>
              </a:solidFill>
              <a:latin typeface="+mn-lt"/>
            </a:endParaRPr>
          </a:p>
          <a:p>
            <a:pPr marL="609600" indent="-609600" eaLnBrk="0" hangingPunct="0">
              <a:lnSpc>
                <a:spcPct val="80000"/>
              </a:lnSpc>
              <a:spcBef>
                <a:spcPct val="20000"/>
              </a:spcBef>
              <a:buClr>
                <a:srgbClr val="003399"/>
              </a:buClr>
              <a:buSzPct val="70000"/>
              <a:defRPr/>
            </a:pPr>
            <a:endParaRPr lang="en-US" sz="2400" b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6229" y="1734457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65762" y="3228335"/>
            <a:ext cx="85251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3399"/>
                </a:solidFill>
                <a:latin typeface="+mj-lt"/>
              </a:rPr>
              <a:t>Progres</a:t>
            </a:r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en-US" sz="4000" dirty="0" err="1" smtClean="0">
                <a:solidFill>
                  <a:srgbClr val="003399"/>
                </a:solidFill>
                <a:latin typeface="+mj-lt"/>
              </a:rPr>
              <a:t>izve</a:t>
            </a:r>
            <a:r>
              <a:rPr lang="x-none" sz="4000" dirty="0" smtClean="0">
                <a:solidFill>
                  <a:srgbClr val="003399"/>
                </a:solidFill>
                <a:latin typeface="+mj-lt"/>
              </a:rPr>
              <a:t>štaj</a:t>
            </a:r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 – </a:t>
            </a:r>
            <a:r>
              <a:rPr lang="x-none" sz="4000" dirty="0" smtClean="0">
                <a:solidFill>
                  <a:srgbClr val="003399"/>
                </a:solidFill>
                <a:latin typeface="+mj-lt"/>
              </a:rPr>
              <a:t>narativni</a:t>
            </a:r>
            <a:r>
              <a:rPr lang="en-US" sz="4000" dirty="0" smtClean="0">
                <a:solidFill>
                  <a:srgbClr val="003399"/>
                </a:solidFill>
                <a:latin typeface="+mj-lt"/>
              </a:rPr>
              <a:t> </a:t>
            </a:r>
            <a:r>
              <a:rPr lang="sr-Latn-CS" sz="4000" dirty="0" smtClean="0">
                <a:solidFill>
                  <a:srgbClr val="003399"/>
                </a:solidFill>
                <a:latin typeface="+mj-lt"/>
              </a:rPr>
              <a:t>dio</a:t>
            </a:r>
            <a:endParaRPr lang="sr-Latn-CS" sz="4000" dirty="0">
              <a:solidFill>
                <a:srgbClr val="003399"/>
              </a:solidFill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3544" y="4137149"/>
            <a:ext cx="82296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17372" y="174171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>
                <a:solidFill>
                  <a:srgbClr val="003399"/>
                </a:solidFill>
                <a:latin typeface="Arial" charset="0"/>
              </a:rPr>
              <a:t>Radionica o izvještavanju</a:t>
            </a:r>
            <a:endParaRPr lang="en-US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07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19360</TotalTime>
  <Words>1067</Words>
  <Application>Microsoft Office PowerPoint</Application>
  <PresentationFormat>On-screen Show (4:3)</PresentationFormat>
  <Paragraphs>381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Shimmer</vt:lpstr>
      <vt:lpstr>Custom Design</vt:lpstr>
      <vt:lpstr>1_Shimmer</vt:lpstr>
      <vt:lpstr>Theme1</vt:lpstr>
      <vt:lpstr>Srbija - Bosna i Hercegovina</vt:lpstr>
      <vt:lpstr> Dnevni red</vt:lpstr>
      <vt:lpstr>Vrste izvještaja</vt:lpstr>
      <vt:lpstr>Stanje Vaših projekata </vt:lpstr>
      <vt:lpstr>Slide 5</vt:lpstr>
      <vt:lpstr>Način slanja izvještaja i rokovi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Kontakti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marija stevanovic</dc:creator>
  <cp:lastModifiedBy>Vlade</cp:lastModifiedBy>
  <cp:revision>825</cp:revision>
  <cp:lastPrinted>2013-09-25T10:15:40Z</cp:lastPrinted>
  <dcterms:created xsi:type="dcterms:W3CDTF">2005-01-21T10:36:59Z</dcterms:created>
  <dcterms:modified xsi:type="dcterms:W3CDTF">2013-12-25T10:55:51Z</dcterms:modified>
</cp:coreProperties>
</file>