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  <p:sldMasterId id="2147483663" r:id="rId2"/>
    <p:sldMasterId id="2147483664" r:id="rId3"/>
    <p:sldMasterId id="2147484602" r:id="rId4"/>
  </p:sldMasterIdLst>
  <p:notesMasterIdLst>
    <p:notesMasterId r:id="rId35"/>
  </p:notesMasterIdLst>
  <p:handoutMasterIdLst>
    <p:handoutMasterId r:id="rId36"/>
  </p:handoutMasterIdLst>
  <p:sldIdLst>
    <p:sldId id="712" r:id="rId5"/>
    <p:sldId id="796" r:id="rId6"/>
    <p:sldId id="756" r:id="rId7"/>
    <p:sldId id="755" r:id="rId8"/>
    <p:sldId id="769" r:id="rId9"/>
    <p:sldId id="794" r:id="rId10"/>
    <p:sldId id="770" r:id="rId11"/>
    <p:sldId id="800" r:id="rId12"/>
    <p:sldId id="802" r:id="rId13"/>
    <p:sldId id="797" r:id="rId14"/>
    <p:sldId id="804" r:id="rId15"/>
    <p:sldId id="805" r:id="rId16"/>
    <p:sldId id="803" r:id="rId17"/>
    <p:sldId id="806" r:id="rId18"/>
    <p:sldId id="771" r:id="rId19"/>
    <p:sldId id="772" r:id="rId20"/>
    <p:sldId id="773" r:id="rId21"/>
    <p:sldId id="779" r:id="rId22"/>
    <p:sldId id="780" r:id="rId23"/>
    <p:sldId id="781" r:id="rId24"/>
    <p:sldId id="782" r:id="rId25"/>
    <p:sldId id="783" r:id="rId26"/>
    <p:sldId id="784" r:id="rId27"/>
    <p:sldId id="785" r:id="rId28"/>
    <p:sldId id="786" r:id="rId29"/>
    <p:sldId id="787" r:id="rId30"/>
    <p:sldId id="788" r:id="rId31"/>
    <p:sldId id="791" r:id="rId32"/>
    <p:sldId id="792" r:id="rId33"/>
    <p:sldId id="793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" initials="d" lastIdx="7" clrIdx="0"/>
  <p:cmAuthor id="1" name="Zana" initials="Z" lastIdx="12" clrIdx="1"/>
  <p:cmAuthor id="2" name="zana" initials="zv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213A59"/>
    <a:srgbClr val="B2B2B2"/>
    <a:srgbClr val="99FF99"/>
    <a:srgbClr val="FFFF00"/>
    <a:srgbClr val="333300"/>
    <a:srgbClr val="990099"/>
    <a:srgbClr val="CC0066"/>
    <a:srgbClr val="FF99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8" autoAdjust="0"/>
    <p:restoredTop sz="94670" autoAdjust="0"/>
  </p:normalViewPr>
  <p:slideViewPr>
    <p:cSldViewPr snapToGrid="0"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108"/>
      </p:cViewPr>
      <p:guideLst>
        <p:guide orient="horz" pos="3127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AE3A09E-8766-40DF-8AA4-5CFFD1E4F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89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BCB6157-C1D4-49B7-95CA-0EA0433D5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22719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BB40C4D1-6C52-4715-AFCA-0E28822CCA2B}" type="slidenum">
              <a:rPr lang="en-US" smtClean="0"/>
              <a:pPr defTabSz="913080"/>
              <a:t>2</a:t>
            </a:fld>
            <a:endParaRPr lang="en-US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2803BC87-6E3D-4240-A31E-2B92ABE4F119}" type="slidenum">
              <a:rPr lang="en-US" smtClean="0"/>
              <a:pPr defTabSz="913080"/>
              <a:t>3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2803BC87-6E3D-4240-A31E-2B92ABE4F119}" type="slidenum">
              <a:rPr lang="en-US" smtClean="0"/>
              <a:pPr defTabSz="913080"/>
              <a:t>4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</p:grpSp>
      <p:sp>
        <p:nvSpPr>
          <p:cNvPr id="245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753448E-C008-491A-A4B5-B6966E95E6BA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63925B3-5CDA-423F-9109-10F0EA6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2895600"/>
          </a:xfrm>
        </p:spPr>
        <p:txBody>
          <a:bodyPr/>
          <a:lstStyle/>
          <a:p>
            <a:pPr lvl="0"/>
            <a:endParaRPr lang="bs-Latn-BA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66800" y="3505200"/>
            <a:ext cx="75438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505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D77C1-2D46-4361-84EC-956F35C83D0F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9B46-ED3F-4540-83F6-6C10EADA8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B9A15-8F35-479F-BE3C-8350654DA4A2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F5F2-7D46-4D4F-96BD-7FCB53F3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9A5F-35A5-4DD6-B414-93873AB1BFF5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D6AB-FAB0-40DA-BEF8-25F3A75CD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8AC5-AB51-46A4-94A0-7D7347BB8268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F1414-31A1-4FB1-9959-4B48B4D68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0938-7AE3-4FF8-BA7D-9F5533968C38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B579-FA4A-4513-85E6-BFC527386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911AC-F890-4F47-9C1C-8B8F429DB6D3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398D-5B2E-42D7-8F1B-382C10332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6E9F-DA6E-46C5-8D4E-A2C1E8516E21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EB4D5-2112-4A1A-9D65-06B906605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87529-CA80-4265-B85B-B6025A77C50F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1EC67-5AEC-4D60-B6DA-6382C3677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3B65-BA98-4DAC-BE0B-EEADF43FEC63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7F6E-2BC1-41B0-BBF3-03237A49B2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3E04-7A4C-49B9-B45A-A3ED05671009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20FD-B377-4518-9F64-EEE84D2ED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1628-C616-4300-A850-D1774288CB16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99DA-AD69-40C7-AF58-4642EE592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</p:grpSp>
      <p:sp>
        <p:nvSpPr>
          <p:cNvPr id="573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ABDA31D-2F86-41F5-87BA-EADF0EF223B7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BD69880-0565-421A-ADDF-8EA5018AF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4AF0-1212-4B89-8D72-13EB60962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3AB4-F76D-409A-B003-4FAEA36B4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5097-2954-4007-BFF1-470E21833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7689-EA81-4C0B-A6B3-40129A60F1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779C-9979-48ED-AC24-8C59A6BCF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A849-4DF7-4BBC-B688-E8ECBDF9C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4630-D4E6-4B92-9DBE-CB1256DC9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2644A-3A00-4A63-AD35-929A06C53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EF7FC-B04C-4571-8C28-82E484C6D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2475" y="334963"/>
            <a:ext cx="2041525" cy="454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334963"/>
            <a:ext cx="5973762" cy="454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C68A-C674-4FED-843A-8147E3951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71" y="49235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3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3"/>
          <p:cNvPicPr>
            <a:picLocks noChangeAspect="1" noChangeArrowheads="1"/>
          </p:cNvPicPr>
          <p:nvPr/>
        </p:nvPicPr>
        <p:blipFill>
          <a:blip r:embed="rId17" cstate="print"/>
          <a:srcRect l="29260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367" descr="eu-fla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172200"/>
            <a:ext cx="762000" cy="506413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23922" name="Rectangle 370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00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75" r:id="rId12"/>
    <p:sldLayoutId id="2147484576" r:id="rId13"/>
    <p:sldLayoutId id="2147484577" r:id="rId14"/>
    <p:sldLayoutId id="214748457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726AE1E-3BA0-4D46-958E-B012D5EBBF82}" type="datetime1">
              <a:rPr lang="en-US"/>
              <a:pPr>
                <a:defRPr/>
              </a:pPr>
              <a:t>12/16/2013</a:t>
            </a:fld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6639580-E5CE-4E56-8FFA-F29E549AB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 cstate="print"/>
          <a:srcRect l="29260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Freeform 4"/>
          <p:cNvSpPr>
            <a:spLocks/>
          </p:cNvSpPr>
          <p:nvPr/>
        </p:nvSpPr>
        <p:spPr bwMode="hidden">
          <a:xfrm>
            <a:off x="885825" y="1843088"/>
            <a:ext cx="8258175" cy="5014912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25" name="Freeform 5"/>
          <p:cNvSpPr>
            <a:spLocks/>
          </p:cNvSpPr>
          <p:nvPr/>
        </p:nvSpPr>
        <p:spPr bwMode="hidden">
          <a:xfrm>
            <a:off x="0" y="1843088"/>
            <a:ext cx="1524000" cy="5014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28" name="Freeform 8"/>
          <p:cNvSpPr>
            <a:spLocks/>
          </p:cNvSpPr>
          <p:nvPr/>
        </p:nvSpPr>
        <p:spPr bwMode="ltGray">
          <a:xfrm>
            <a:off x="1508125" y="2576513"/>
            <a:ext cx="317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0" name="Freeform 10"/>
          <p:cNvSpPr>
            <a:spLocks/>
          </p:cNvSpPr>
          <p:nvPr/>
        </p:nvSpPr>
        <p:spPr bwMode="ltGray">
          <a:xfrm>
            <a:off x="1508125" y="2176463"/>
            <a:ext cx="31750" cy="40005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2" name="Freeform 12"/>
          <p:cNvSpPr>
            <a:spLocks/>
          </p:cNvSpPr>
          <p:nvPr/>
        </p:nvSpPr>
        <p:spPr bwMode="ltGray">
          <a:xfrm>
            <a:off x="1508125" y="1809750"/>
            <a:ext cx="317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3" name="Freeform 13"/>
          <p:cNvSpPr>
            <a:spLocks/>
          </p:cNvSpPr>
          <p:nvPr/>
        </p:nvSpPr>
        <p:spPr bwMode="ltGray">
          <a:xfrm>
            <a:off x="0" y="1833563"/>
            <a:ext cx="95885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4" name="Freeform 14"/>
          <p:cNvSpPr>
            <a:spLocks/>
          </p:cNvSpPr>
          <p:nvPr/>
        </p:nvSpPr>
        <p:spPr bwMode="ltGray">
          <a:xfrm>
            <a:off x="2095500" y="1833563"/>
            <a:ext cx="687388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5" name="Freeform 15"/>
          <p:cNvSpPr>
            <a:spLocks/>
          </p:cNvSpPr>
          <p:nvPr/>
        </p:nvSpPr>
        <p:spPr bwMode="ltGray">
          <a:xfrm>
            <a:off x="950913" y="1833563"/>
            <a:ext cx="1144587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976313" y="334963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812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1"/>
            <a:r>
              <a:rPr lang="en-US" smtClean="0"/>
              <a:t>Fifth level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950913" y="6359525"/>
            <a:ext cx="2133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This project is funded by </a:t>
            </a:r>
            <a:br>
              <a:rPr lang="en-GB" sz="8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the European Union</a:t>
            </a:r>
            <a:endParaRPr lang="en-US" sz="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110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172200"/>
            <a:ext cx="609600" cy="523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019800" y="6324600"/>
            <a:ext cx="2209800" cy="52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A project implemented by</a:t>
            </a:r>
            <a:br>
              <a:rPr lang="en-GB" sz="8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BDPA in association with </a:t>
            </a:r>
          </a:p>
          <a:p>
            <a:pPr algn="r"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EWC / MDF / CEU</a:t>
            </a:r>
            <a:r>
              <a:rPr lang="en-US" sz="800" b="0" dirty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4112" name="Picture 22" descr="eu-fla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3825" y="6189663"/>
            <a:ext cx="762000" cy="50641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0" y="1828800"/>
            <a:ext cx="1066800" cy="687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GB" sz="1200" b="0" dirty="0">
              <a:solidFill>
                <a:schemeClr val="tx1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en-US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5123A76-A9C7-42E7-A719-7C6E40ADC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01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U_flag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76200"/>
            <a:ext cx="8382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01713" y="76200"/>
            <a:ext cx="6637337" cy="558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sr-Latn-CS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4" name="Picture 6" descr="logo+pozadi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26363" y="76200"/>
            <a:ext cx="13414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slajfna_tanja.jp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537325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  <p:sldLayoutId id="2147484617" r:id="rId12"/>
    <p:sldLayoutId id="2147484618" r:id="rId13"/>
    <p:sldLayoutId id="2147484619" r:id="rId14"/>
    <p:sldLayoutId id="2147484620" r:id="rId15"/>
  </p:sldLayoutIdLst>
  <p:transition spd="med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E:\e3_h_5_interreport_en.doc" TargetMode="External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anijela.konjic@srb-bih.org" TargetMode="Externa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7" descr="plav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Subtitle 25"/>
          <p:cNvSpPr>
            <a:spLocks noGrp="1"/>
          </p:cNvSpPr>
          <p:nvPr>
            <p:ph type="subTitle" idx="1"/>
          </p:nvPr>
        </p:nvSpPr>
        <p:spPr bwMode="auto">
          <a:xfrm>
            <a:off x="3219450" y="4800600"/>
            <a:ext cx="2705100" cy="5715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800" dirty="0" err="1" smtClean="0">
                <a:solidFill>
                  <a:srgbClr val="FFFFFF"/>
                </a:solidFill>
                <a:latin typeface="Arial" charset="0"/>
                <a:ea typeface="ＭＳ Ｐゴシック" pitchFamily="-107" charset="-128"/>
                <a:cs typeface="Arial" charset="0"/>
              </a:rPr>
              <a:t>Dobrodošli</a:t>
            </a:r>
            <a:r>
              <a:rPr lang="en-US" sz="1800" dirty="0" smtClean="0">
                <a:solidFill>
                  <a:srgbClr val="FFFFFF"/>
                </a:solidFill>
                <a:latin typeface="Arial" charset="0"/>
                <a:ea typeface="ＭＳ Ｐゴシック" pitchFamily="-107" charset="-128"/>
                <a:cs typeface="Arial" charset="0"/>
              </a:rPr>
              <a:t>!</a:t>
            </a:r>
          </a:p>
        </p:txBody>
      </p:sp>
      <p:pic>
        <p:nvPicPr>
          <p:cNvPr id="15364" name="Picture 31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5143" y="317046"/>
            <a:ext cx="36576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itle 24"/>
          <p:cNvSpPr>
            <a:spLocks noGrp="1"/>
          </p:cNvSpPr>
          <p:nvPr>
            <p:ph type="ctrTitle"/>
          </p:nvPr>
        </p:nvSpPr>
        <p:spPr bwMode="auto">
          <a:xfrm>
            <a:off x="933450" y="2079172"/>
            <a:ext cx="7277100" cy="6619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S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rbija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- </a:t>
            </a:r>
            <a:r>
              <a:rPr lang="en-US" sz="3600" b="1" dirty="0" err="1" smtClean="0">
                <a:solidFill>
                  <a:schemeClr val="bg1"/>
                </a:solidFill>
                <a:ea typeface="ＭＳ Ｐゴシック" pitchFamily="-107" charset="-128"/>
              </a:rPr>
              <a:t>Bosna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Her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c</a:t>
            </a:r>
            <a:r>
              <a:rPr lang="en-US" sz="3600" b="1" dirty="0" err="1" smtClean="0">
                <a:solidFill>
                  <a:schemeClr val="bg1"/>
                </a:solidFill>
                <a:ea typeface="ＭＳ Ｐゴシック" pitchFamily="-107" charset="-128"/>
              </a:rPr>
              <a:t>egovina</a:t>
            </a:r>
            <a:endParaRPr lang="en-US" sz="3600" i="1" dirty="0" smtClean="0">
              <a:solidFill>
                <a:schemeClr val="bg1"/>
              </a:solidFill>
              <a:ea typeface="ＭＳ Ｐゴシック" pitchFamily="-107" charset="-128"/>
            </a:endParaRPr>
          </a:p>
        </p:txBody>
      </p:sp>
      <p:pic>
        <p:nvPicPr>
          <p:cNvPr id="15366" name="Picture 34" descr="EU_fla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8775" y="5862638"/>
            <a:ext cx="806450" cy="538162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</p:pic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2460853" y="1489075"/>
            <a:ext cx="41098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 dirty="0" err="1" smtClean="0">
                <a:solidFill>
                  <a:schemeClr val="bg1"/>
                </a:solidFill>
                <a:latin typeface="+mn-lt"/>
              </a:rPr>
              <a:t>Prekograni</a:t>
            </a:r>
            <a:r>
              <a:rPr lang="sr-Latn-CS" sz="3200" i="1" dirty="0" smtClean="0">
                <a:solidFill>
                  <a:schemeClr val="bg1"/>
                </a:solidFill>
                <a:latin typeface="+mn-lt"/>
              </a:rPr>
              <a:t>čni</a:t>
            </a:r>
            <a:r>
              <a:rPr lang="en-US" sz="3200" i="1" dirty="0" smtClean="0">
                <a:solidFill>
                  <a:schemeClr val="bg1"/>
                </a:solidFill>
                <a:latin typeface="+mn-lt"/>
              </a:rPr>
              <a:t> Program</a:t>
            </a:r>
            <a:endParaRPr lang="en-US" sz="32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2480349" y="2865305"/>
            <a:ext cx="438358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bs-Latn-BA" sz="2400" dirty="0" smtClean="0">
                <a:solidFill>
                  <a:schemeClr val="bg1"/>
                </a:solidFill>
                <a:latin typeface="Arial" charset="0"/>
              </a:rPr>
              <a:t>Radionica o </a:t>
            </a:r>
            <a:r>
              <a:rPr lang="bs-Latn-BA" sz="2400" dirty="0" smtClean="0">
                <a:solidFill>
                  <a:schemeClr val="bg1"/>
                </a:solidFill>
                <a:latin typeface="Arial" charset="0"/>
              </a:rPr>
              <a:t>izvještavanju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– Interim/Final Report –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6886" y="4020457"/>
            <a:ext cx="2897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bs-Latn-BA" sz="2000" dirty="0" smtClean="0">
                <a:solidFill>
                  <a:schemeClr val="bg1"/>
                </a:solidFill>
                <a:latin typeface="Arial" charset="0"/>
              </a:rPr>
              <a:t>Užice, 17.12. 2013.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15365" grpId="0" animBg="1"/>
      <p:bldP spid="153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4000" i="1" dirty="0" smtClean="0">
                <a:solidFill>
                  <a:srgbClr val="003399"/>
                </a:solidFill>
                <a:latin typeface="+mj-lt"/>
              </a:rPr>
              <a:t>Finalni </a:t>
            </a:r>
            <a:r>
              <a:rPr lang="sr-Latn-CS" sz="4000" i="1" dirty="0" smtClean="0">
                <a:solidFill>
                  <a:srgbClr val="003399"/>
                </a:solidFill>
                <a:latin typeface="+mj-lt"/>
              </a:rPr>
              <a:t>izvještaj</a:t>
            </a:r>
            <a:endParaRPr lang="sr-Latn-CS" sz="4000" i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738" y="1935163"/>
            <a:ext cx="8229600" cy="45236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Arial" charset="0"/>
              </a:rPr>
              <a:t>Član 4 Posebnih uslova + Članovi 2.3 i 15.1 generalnih uslova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800" dirty="0" smtClean="0">
                <a:solidFill>
                  <a:srgbClr val="003399"/>
                </a:solidFill>
                <a:latin typeface="Arial" charset="0"/>
              </a:rPr>
              <a:t>Finalni </a:t>
            </a:r>
            <a:r>
              <a:rPr lang="hr-HR" sz="2800" dirty="0" smtClean="0">
                <a:solidFill>
                  <a:srgbClr val="003399"/>
                </a:solidFill>
                <a:latin typeface="Arial" charset="0"/>
              </a:rPr>
              <a:t>izvještaj uključuje: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6229" y="195217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3487" y="617954"/>
            <a:ext cx="271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FINALNI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(NARATIVNI I FINANSIJSKI)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1615045"/>
          <a:ext cx="9143998" cy="3740726"/>
        </p:xfrm>
        <a:graphic>
          <a:graphicData uri="http://schemas.openxmlformats.org/drawingml/2006/table">
            <a:tbl>
              <a:tblPr/>
              <a:tblGrid>
                <a:gridCol w="699540"/>
                <a:gridCol w="1873770"/>
                <a:gridCol w="1748853"/>
                <a:gridCol w="2992481"/>
                <a:gridCol w="1829354"/>
              </a:tblGrid>
              <a:tr h="748145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Br.</a:t>
                      </a:r>
                      <a:endParaRPr lang="en-US" sz="105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TIP IZVEŠTAJA</a:t>
                      </a:r>
                      <a:endParaRPr lang="en-US" sz="105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PODNOSILAC</a:t>
                      </a:r>
                      <a:endParaRPr lang="en-US" sz="105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KOME I KAKO SE PODNOSI</a:t>
                      </a:r>
                      <a:endParaRPr lang="en-US" sz="105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ODOBRENJE</a:t>
                      </a:r>
                      <a:endParaRPr lang="en-US" sz="105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2581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POJEDINAČNI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KORISNIK 1 i 2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Respektivnom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ugovornom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telu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Delegacija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EU)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Originali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poštom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kopija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ZTS/A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telo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roku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</a:t>
                      </a: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45 </a:t>
                      </a:r>
                      <a:r>
                        <a:rPr lang="en-US" sz="24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94855" y="208209"/>
            <a:ext cx="5082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Dokumenta za izveštavanje – Finalni izveštaj SRBIJA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449498" y="71690"/>
            <a:ext cx="4245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OBAVEZNA DOKUMENTA – </a:t>
            </a: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Finalni 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(KORISNICI IZ SRBIJE)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3756" y="688767"/>
          <a:ext cx="8930243" cy="5978060"/>
        </p:xfrm>
        <a:graphic>
          <a:graphicData uri="http://schemas.openxmlformats.org/drawingml/2006/table">
            <a:tbl>
              <a:tblPr/>
              <a:tblGrid>
                <a:gridCol w="2782229"/>
                <a:gridCol w="1964843"/>
                <a:gridCol w="4183171"/>
              </a:tblGrid>
              <a:tr h="21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NA CD-u</a:t>
                      </a:r>
                      <a:endParaRPr lang="en-US" sz="16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Šta</a:t>
                      </a: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je to?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23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FINALNI NARATIVNI IZVJEŠTAJ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 Narrative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e3_h_6_finalreport_en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 objašnjeni u prezentaciji 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TABELA INDIKATORA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Indicators tables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Indicators tables SER-BIH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tabela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sa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2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lista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Odnosi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se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ostvarenje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indikatora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nivou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programa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i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nivou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projekta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FINALNI FINANSIJSKI IZVJEŠTAJ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 financial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Copy of 7f - Annex VI Final_financial_report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dokument sa 7 listova.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Detalji objašnjeni u prezentaciji.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SPISAK TROŠKOVA PO NOSIOCIMA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List of expenditures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list of expenditures - template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tabela sa 3 lista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POTVRDA BANKE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Potvrda banke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Potvrda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koju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izdaje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banka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kao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dokaz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korisnici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nisu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ostvarili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prihod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osnovu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kamate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odobrena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sredstva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donacije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REVIZORSKI IZVEŠTAJ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Expenditure Verification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VII_Model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Expenditure Verification Report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Revizorski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izvještaj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 CD se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nalazi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primjer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ZAHTEV ZA UPLATU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Request for payment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V_Standard Request for Payment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Zahtjev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kojim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se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traži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finalna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uplata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članu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4.2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specijalnih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uslova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Treba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popuniti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žute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delove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dokumenta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PRENOS VLASNIŠTVA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Transfer of Assets Ownership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IX_Transfer of Assets Ownership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Dokument kojim se vrši prenos vlasništva sa korisnika po završetku projekta na neko drugo pravno ili fizičko lice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IZJAVA DA NEĆE BITI DODATNIH ZAHTJEVA ZA PLAĆANJE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Confirmation letter on Financial Obligations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Confirmation letter on Financial Obligations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Izjava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neće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biti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dodatnih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zahteva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za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plaćanje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prema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EUD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koju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popunjava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potpisuje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korisnik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OBRAČUN IZNOSA POSLEDNJE RATE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obracun iznosa poslednje rate - template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tabela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sa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jednim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listom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kojom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se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dobija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iznos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za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poslednju</a:t>
                      </a: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uplatu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3487" y="617954"/>
            <a:ext cx="271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FINAL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(NARATIVNI I FINANSIJSKI)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8760" y="1591294"/>
          <a:ext cx="8336476" cy="3331038"/>
        </p:xfrm>
        <a:graphic>
          <a:graphicData uri="http://schemas.openxmlformats.org/drawingml/2006/table">
            <a:tbl>
              <a:tblPr/>
              <a:tblGrid>
                <a:gridCol w="637763"/>
                <a:gridCol w="1708294"/>
                <a:gridCol w="1594409"/>
                <a:gridCol w="2728209"/>
                <a:gridCol w="1667801"/>
              </a:tblGrid>
              <a:tr h="662643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Br.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TIP IZVEŠTAJA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PODNOSILAC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KOME I KAKO SE PODNOSI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ODOBRENJE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50572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POJEDINAČNI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KORISNIK 1 i 2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Respektivnom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ugovornom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telu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Delegacija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EU)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Originali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poštom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elektronska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papirna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verzija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20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kopija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ZTS/A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telo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roku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45 </a:t>
                      </a: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dana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49414" y="208209"/>
            <a:ext cx="4773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Dokumenta za izveštavanje – </a:t>
            </a: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Finalni izveštaj </a:t>
            </a: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BiH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342618" y="0"/>
            <a:ext cx="4245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OBAVEZNA DOKUMENTA – </a:t>
            </a: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Finalni 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(KORISNICI IZ BiH)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95646"/>
          <a:ext cx="9144001" cy="6060889"/>
        </p:xfrm>
        <a:graphic>
          <a:graphicData uri="http://schemas.openxmlformats.org/drawingml/2006/table">
            <a:tbl>
              <a:tblPr/>
              <a:tblGrid>
                <a:gridCol w="2848826"/>
                <a:gridCol w="2011875"/>
                <a:gridCol w="4283300"/>
              </a:tblGrid>
              <a:tr h="206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NA CD-u</a:t>
                      </a:r>
                      <a:endParaRPr lang="en-US" sz="16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Šta</a:t>
                      </a: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je to?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2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FINALNI NARATIVNI IZVJEŠTAJ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 Narrative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e3_h_6_finalreport_en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 objašnjeni u prezentaciji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TABELA INDIKATORA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Indicators tables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Indicators tables SER-BIH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tabela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sa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2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lista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Odnosi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se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ostvarenje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indikatora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nivou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programa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i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nivou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projekta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FINALNI FINANSIJSKI IZVJEŠTAJ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 financial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Copy of 7f - Annex VI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Final_financial_report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dokument sa 7 listova.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Detalji objašnjeni u prezentaciji.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SPISAK TROŠKOVA PO NOSIOCIMA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Itemised Table Financial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Itemised Table_Financial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Excel tabela sa 4 lista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POTVRDA BANKE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Potvrda banke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Potvrda koju izdaje banka  kao dokaz da korisnici nisu ostvarili prihod po osnovu kamate na odobrena sredstva iz donacije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REVIZORSKI IZVEŠTAJ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Expenditure Verification Report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VII_Model Expenditure Verification Report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Revizorski izvještaj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Na CD se nalazi primjer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ZAHTEV ZA UPLATU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Request for payment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V_Standard Request for Payment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Zahtjev  kojim se traži finalna uplata po članu 4.2 specijalnih uslova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Treba popuniti žute delove dokumenta.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PRENOS VLASNIŠTVA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Transfer of Assets Ownership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Annex IX_Transfer of Assets Ownership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Dokument kojim se vrši prenos vlasništva sa korisnika po završetku projekta na neko drugo pravno ili fizičko lice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IZJAVA DA NEĆE BITI DODATNIH ZAHTJEVA ZA PLAĆANJE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Confirmation letter on Financial Obligations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Confirmation letter on Financial Obligations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Izjava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neće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biti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dodatnih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zahteva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za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plaćanje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prema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EUD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koju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popunjava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potpisuje</a:t>
                      </a: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korisnik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28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2800" i="1" dirty="0" smtClean="0">
                <a:solidFill>
                  <a:srgbClr val="003399"/>
                </a:solidFill>
                <a:latin typeface="+mj-lt"/>
              </a:rPr>
              <a:t>Interim i final izvještaja – narativni dio  </a:t>
            </a:r>
            <a:endParaRPr lang="sr-Latn-CS" sz="2800" i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738" y="1436914"/>
            <a:ext cx="8229600" cy="5021943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000" b="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Opis implementacije</a:t>
            </a:r>
            <a:r>
              <a:rPr lang="en-US" sz="2400" b="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-  jasan, precizan, konkretan i koncizan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Arial" charset="0"/>
              </a:rPr>
              <a:t>Interim</a:t>
            </a: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 - Informacije o projektnim aktivnostima tokom prve faze implementacije plus prijedlozi za aktivnosti u nastavku projekta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Arial" charset="0"/>
              </a:rPr>
              <a:t>Final</a:t>
            </a: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 - Informacije o projektnim aktivnostima do kraja projekta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Informacije o progresu i detaljan izvještaj o implementiranim aktivnostima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Revidiran akcioni plan – samo za interim </a:t>
            </a: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izveštaj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Period izveštavanja za </a:t>
            </a:r>
            <a:r>
              <a:rPr lang="hr-HR" sz="2400" dirty="0" smtClean="0">
                <a:solidFill>
                  <a:srgbClr val="003399"/>
                </a:solidFill>
                <a:latin typeface="Arial" charset="0"/>
              </a:rPr>
              <a:t>Finalni izveštaj</a:t>
            </a:r>
            <a:r>
              <a:rPr lang="hr-HR" sz="2400" b="0" dirty="0" smtClean="0">
                <a:solidFill>
                  <a:srgbClr val="003399"/>
                </a:solidFill>
                <a:latin typeface="Arial" charset="0"/>
              </a:rPr>
              <a:t>–(za narativni od početka do kraja a za finansijski od interima do kraja).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b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36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3600" i="1" dirty="0" smtClean="0">
                <a:solidFill>
                  <a:srgbClr val="003399"/>
                </a:solidFill>
                <a:latin typeface="+mj-lt"/>
              </a:rPr>
              <a:t>Interim i final izvještaja – narativni dio </a:t>
            </a:r>
            <a:endParaRPr lang="sr-Latn-CS" sz="3600" i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738" y="1935163"/>
            <a:ext cx="8229600" cy="4275632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36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36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36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r>
              <a:rPr lang="hr-HR" sz="3600" dirty="0" smtClean="0">
                <a:solidFill>
                  <a:srgbClr val="003399"/>
                </a:solidFill>
                <a:latin typeface="Arial" charset="0"/>
                <a:hlinkClick r:id="rId2" action="ppaction://hlinkfile"/>
              </a:rPr>
              <a:t>Link – Narrative Interim  Report</a:t>
            </a:r>
          </a:p>
          <a:p>
            <a:pPr marL="609600" indent="-6096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3600" dirty="0" smtClean="0">
              <a:solidFill>
                <a:srgbClr val="003399"/>
              </a:solidFill>
              <a:latin typeface="Arial" charset="0"/>
              <a:hlinkClick r:id="rId2" action="ppaction://hlinkfile"/>
            </a:endParaRPr>
          </a:p>
          <a:p>
            <a:pPr marL="609600" indent="-6096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r>
              <a:rPr lang="hr-HR" sz="3600" dirty="0" smtClean="0">
                <a:solidFill>
                  <a:srgbClr val="003399"/>
                </a:solidFill>
                <a:latin typeface="Arial" charset="0"/>
                <a:hlinkClick r:id="rId2" action="ppaction://hlinkfile"/>
              </a:rPr>
              <a:t>Link – Narative Final Report</a:t>
            </a:r>
          </a:p>
          <a:p>
            <a:pPr marL="609600" indent="-6096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r>
              <a:rPr lang="hr-HR" sz="3600" dirty="0" smtClean="0">
                <a:solidFill>
                  <a:srgbClr val="003399"/>
                </a:solidFill>
                <a:latin typeface="Arial" charset="0"/>
                <a:hlinkClick r:id="rId2" action="ppaction://hlinkfile"/>
              </a:rPr>
              <a:t> </a:t>
            </a:r>
            <a:endParaRPr lang="hr-HR" sz="3600" dirty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defRPr/>
            </a:pP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6229" y="195217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36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3600" i="1" dirty="0" smtClean="0">
                <a:solidFill>
                  <a:srgbClr val="003399"/>
                </a:solidFill>
                <a:latin typeface="+mj-lt"/>
              </a:rPr>
              <a:t>Interim i final izvještaja – narativni dio</a:t>
            </a:r>
            <a:endParaRPr lang="sr-Latn-CS" sz="3600" i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738" y="1626919"/>
            <a:ext cx="8229600" cy="5058890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Najčešće greške: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Brojevi i nazivi aktivnosti nisu isti kao u originalnom prijedlogu projekta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Nedostatak konkretnih podataka (npr. opis događaja bez podataka kada i gdje se desio ko su bili prisutni šta su teme i zaključci)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Nedosljednosti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između narativnog i finansijskog dijela izvještaja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(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ako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u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narativnom dijelu stoji da je na nekom događaju bilo prisutno 20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ljudi, i u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finasijskom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izveštaju mora stajati da je ručak poslužen za 20 ljudi, čak iako je u orginalnoj aplikaciji  predviđeno npr. 30) </a:t>
            </a:r>
            <a:endParaRPr lang="hr-HR" sz="2400" dirty="0" smtClean="0">
              <a:solidFill>
                <a:srgbClr val="003399"/>
              </a:solidFill>
              <a:latin typeface="+mn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Nedostatak reference na budžetsku liniju (npr. kod opisa radionice staviti u zagradu na koju budžetsku liniju se odnosi)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Rezultati, aktivnosti i outputi nisu navedeni u skladu sa </a:t>
            </a:r>
            <a:r>
              <a:rPr lang="hr-HR" sz="2400" dirty="0" smtClean="0">
                <a:solidFill>
                  <a:srgbClr val="003399"/>
                </a:solidFill>
                <a:latin typeface="+mn-lt"/>
              </a:rPr>
              <a:t>aplikacijom (Annex A)</a:t>
            </a:r>
            <a:endParaRPr lang="hr-HR" sz="2400" dirty="0" smtClean="0">
              <a:solidFill>
                <a:srgbClr val="003399"/>
              </a:solidFill>
              <a:latin typeface="+mn-lt"/>
            </a:endParaRPr>
          </a:p>
          <a:p>
            <a:pPr marL="609600" indent="-6096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3600" dirty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defRPr/>
            </a:pP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6229" y="195217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2836449"/>
            <a:ext cx="8525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4000" dirty="0" smtClean="0">
                <a:solidFill>
                  <a:srgbClr val="003399"/>
                </a:solidFill>
                <a:latin typeface="+mj-lt"/>
              </a:rPr>
              <a:t>Interim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sr-Latn-RS" sz="4000" dirty="0" smtClean="0">
                <a:solidFill>
                  <a:srgbClr val="003399"/>
                </a:solidFill>
                <a:latin typeface="+mj-lt"/>
              </a:rPr>
              <a:t>i final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izve</a:t>
            </a:r>
            <a:r>
              <a:rPr lang="sr-Latn-RS" sz="4000" dirty="0" smtClean="0">
                <a:solidFill>
                  <a:srgbClr val="003399"/>
                </a:solidFill>
                <a:latin typeface="+mj-lt"/>
              </a:rPr>
              <a:t>štavanje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–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finansijski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dio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415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691" y="1125702"/>
            <a:ext cx="89058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1" y="676894"/>
            <a:ext cx="2042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Specifikacija</a:t>
            </a:r>
            <a:r>
              <a:rPr lang="en-US" sz="1400" dirty="0"/>
              <a:t> </a:t>
            </a:r>
            <a:r>
              <a:rPr lang="en-US" sz="1400" dirty="0" err="1" smtClean="0"/>
              <a:t>tro</a:t>
            </a:r>
            <a:r>
              <a:rPr lang="sr-Latn-RS" sz="1400" dirty="0" smtClean="0"/>
              <a:t>š</a:t>
            </a:r>
            <a:r>
              <a:rPr lang="en-US" sz="1400" dirty="0" err="1" smtClean="0"/>
              <a:t>kova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3935" y="1046226"/>
            <a:ext cx="288694" cy="450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6275" y="1513505"/>
            <a:ext cx="208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Navesti budžetsku liniju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" y="2560179"/>
            <a:ext cx="105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Datum plaćanja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7885" y="2173184"/>
            <a:ext cx="300568" cy="437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6905" y="2670903"/>
            <a:ext cx="146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Uneti podatke o izvršiocu usluga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662785" y="2194959"/>
            <a:ext cx="300568" cy="437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521" y="4465998"/>
            <a:ext cx="2307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Uneti</a:t>
            </a:r>
            <a:r>
              <a:rPr lang="en-US" sz="1400" dirty="0"/>
              <a:t> </a:t>
            </a:r>
            <a:r>
              <a:rPr lang="en-US" sz="1400" dirty="0" err="1"/>
              <a:t>iznose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originalnog</a:t>
            </a:r>
            <a:r>
              <a:rPr lang="en-US" sz="1400" dirty="0"/>
              <a:t> </a:t>
            </a:r>
            <a:r>
              <a:rPr lang="en-US" sz="1400" dirty="0" smtClean="0"/>
              <a:t>bud</a:t>
            </a:r>
            <a:r>
              <a:rPr lang="sr-Latn-RS" sz="1400" dirty="0" smtClean="0"/>
              <a:t>ž</a:t>
            </a:r>
            <a:r>
              <a:rPr lang="en-US" sz="1400" dirty="0" smtClean="0"/>
              <a:t>eta </a:t>
            </a:r>
            <a:r>
              <a:rPr lang="en-US" sz="1400" dirty="0"/>
              <a:t>(</a:t>
            </a:r>
            <a:r>
              <a:rPr lang="en-US" sz="1400" dirty="0" err="1"/>
              <a:t>po</a:t>
            </a:r>
            <a:r>
              <a:rPr lang="en-US" sz="1400" dirty="0"/>
              <a:t> </a:t>
            </a:r>
            <a:r>
              <a:rPr lang="en-US" sz="1400" dirty="0" smtClean="0"/>
              <a:t>bud</a:t>
            </a:r>
            <a:r>
              <a:rPr lang="sr-Latn-RS" sz="1400" dirty="0" smtClean="0"/>
              <a:t>ž</a:t>
            </a:r>
            <a:r>
              <a:rPr lang="en-US" sz="1400" dirty="0" err="1" smtClean="0"/>
              <a:t>etskim</a:t>
            </a:r>
            <a:r>
              <a:rPr lang="en-US" sz="1400" dirty="0" smtClean="0"/>
              <a:t> </a:t>
            </a:r>
            <a:r>
              <a:rPr lang="en-US" sz="1400" dirty="0" err="1"/>
              <a:t>linijama</a:t>
            </a:r>
            <a:r>
              <a:rPr lang="en-US" sz="1400" dirty="0"/>
              <a:t>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280062" y="2078182"/>
            <a:ext cx="995274" cy="2405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4960" y="4506896"/>
            <a:ext cx="2018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Navesti broj  izvoda na kome se  vidi </a:t>
            </a:r>
            <a:r>
              <a:rPr lang="pt-BR" sz="1400" dirty="0" smtClean="0"/>
              <a:t>pla</a:t>
            </a:r>
            <a:r>
              <a:rPr lang="sr-Latn-RS" sz="1400" dirty="0" smtClean="0"/>
              <a:t>ć</a:t>
            </a:r>
            <a:r>
              <a:rPr lang="pt-BR" sz="1400" dirty="0" smtClean="0"/>
              <a:t>anje </a:t>
            </a:r>
            <a:endParaRPr lang="pt-BR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427736" y="2160969"/>
            <a:ext cx="995274" cy="2405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281110" y="4493046"/>
            <a:ext cx="2018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Navesti </a:t>
            </a:r>
            <a:r>
              <a:rPr lang="sr-Latn-RS" sz="1400" dirty="0" smtClean="0"/>
              <a:t>iznos isplaćen u nacionalnoj valuti</a:t>
            </a:r>
            <a:endParaRPr lang="pt-BR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177642" y="2209681"/>
            <a:ext cx="522516" cy="2256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678879" y="5322340"/>
            <a:ext cx="2018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400" dirty="0" smtClean="0"/>
              <a:t>SRB - Obračunski kurs INFOREUR-a</a:t>
            </a:r>
            <a:endParaRPr lang="pt-BR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044540" y="2309843"/>
            <a:ext cx="829577" cy="3012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310152" y="4636488"/>
            <a:ext cx="2018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Iznos u evrima po </a:t>
            </a:r>
            <a:r>
              <a:rPr lang="pl-PL" sz="1400" dirty="0" smtClean="0"/>
              <a:t>obračunskom </a:t>
            </a:r>
            <a:r>
              <a:rPr lang="pl-PL" sz="1400" dirty="0"/>
              <a:t>kursu</a:t>
            </a:r>
            <a:endParaRPr lang="pt-BR" sz="14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125195" y="2250579"/>
            <a:ext cx="455703" cy="2385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818909" y="830781"/>
            <a:ext cx="3182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400" dirty="0" smtClean="0"/>
              <a:t>Uneti formulu (Planned in budget – Amount in EUR)</a:t>
            </a:r>
            <a:endParaRPr lang="pt-BR" sz="14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697854" y="1371218"/>
            <a:ext cx="1959258" cy="706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30702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7" grpId="0"/>
      <p:bldP spid="19" grpId="0"/>
      <p:bldP spid="29" grpId="0"/>
      <p:bldP spid="33" grpId="0"/>
      <p:bldP spid="38" grpId="0"/>
      <p:bldP spid="43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2886" y="435429"/>
            <a:ext cx="7543800" cy="123110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FFFF66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rgbClr val="FFFF66"/>
                </a:solidFill>
                <a:latin typeface="Garamond" pitchFamily="18" charset="0"/>
              </a:rPr>
            </a:br>
            <a:r>
              <a:rPr lang="bs-Latn-BA" sz="4000" b="1" dirty="0" smtClean="0">
                <a:solidFill>
                  <a:srgbClr val="003399"/>
                </a:solidFill>
              </a:rPr>
              <a:t>Dnevni red</a:t>
            </a:r>
            <a:endParaRPr lang="hr-HR" sz="4000" b="1" dirty="0" smtClean="0">
              <a:solidFill>
                <a:srgbClr val="003399"/>
              </a:solidFill>
            </a:endParaRPr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984354"/>
              </p:ext>
            </p:extLst>
          </p:nvPr>
        </p:nvGraphicFramePr>
        <p:xfrm>
          <a:off x="537029" y="2073275"/>
          <a:ext cx="7982857" cy="3615121"/>
        </p:xfrm>
        <a:graphic>
          <a:graphicData uri="http://schemas.openxmlformats.org/drawingml/2006/table">
            <a:tbl>
              <a:tblPr/>
              <a:tblGrid>
                <a:gridCol w="1840257"/>
                <a:gridCol w="6142600"/>
              </a:tblGrid>
              <a:tr h="408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:15-1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Uvod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5-1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5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Narativni 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(Interim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 Final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5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5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-13:25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Ve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žba za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narativni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(Interim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 Final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13:25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-13:45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Predstavljanje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ra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đenih vežbi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13:45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-14:20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Finansijki izveštaj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(Interim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Final)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14:20 - 15:00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Ve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žba za finansijski 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(Interim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i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Final)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15:00-15:30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Predstavljanje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ra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đenih vežbi i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pitanja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15:30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Ručak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00" y="755450"/>
            <a:ext cx="9018330" cy="587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0873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50" y="1029781"/>
            <a:ext cx="9144000" cy="408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5810" y="507878"/>
            <a:ext cx="1745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Obračunski </a:t>
            </a:r>
            <a:r>
              <a:rPr lang="pl-PL" sz="1400" dirty="0"/>
              <a:t>kurs za </a:t>
            </a:r>
            <a:r>
              <a:rPr lang="pl-PL" sz="1400" dirty="0" smtClean="0"/>
              <a:t>izveštajni </a:t>
            </a:r>
            <a:r>
              <a:rPr lang="pl-PL" sz="1400" dirty="0"/>
              <a:t>period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153891" y="1031098"/>
            <a:ext cx="403761" cy="1035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47679" y="1809503"/>
            <a:ext cx="1962820" cy="3380014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10499" y="1806287"/>
            <a:ext cx="1119693" cy="338323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96272" y="1806287"/>
            <a:ext cx="1031447" cy="338323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6215" y="5410407"/>
            <a:ext cx="1745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Potrošnja u nacionalnoj valuti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77539" y="1935678"/>
            <a:ext cx="3225858" cy="3474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2006" y="5518128"/>
            <a:ext cx="174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Potrošnja u EUR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406241" y="2043399"/>
            <a:ext cx="3225858" cy="3474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70346" y="5524126"/>
            <a:ext cx="87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d</a:t>
            </a:r>
            <a:r>
              <a:rPr lang="pl-PL" sz="1400" dirty="0" smtClean="0"/>
              <a:t>1+d2</a:t>
            </a:r>
            <a:endParaRPr lang="en-US" sz="1400" dirty="0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 flipH="1">
            <a:off x="6906764" y="2766951"/>
            <a:ext cx="357113" cy="27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862880" y="2766951"/>
            <a:ext cx="1" cy="2911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74986" y="5685500"/>
            <a:ext cx="87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g1+g2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56158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9" grpId="0"/>
      <p:bldP spid="2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504" y="1043081"/>
            <a:ext cx="9001496" cy="495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37030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3228335"/>
            <a:ext cx="8525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4000" dirty="0" smtClean="0">
                <a:solidFill>
                  <a:srgbClr val="003399"/>
                </a:solidFill>
                <a:latin typeface="+mj-lt"/>
              </a:rPr>
              <a:t>Itemised table – BiH korisnici </a:t>
            </a:r>
            <a:endParaRPr lang="sr-Latn-CS" sz="4000" i="1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707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3596" y="788307"/>
            <a:ext cx="5400675" cy="5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9267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874" y="958678"/>
            <a:ext cx="9146396" cy="458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88955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062" y="667451"/>
            <a:ext cx="7165746" cy="603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1080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19" y="619259"/>
            <a:ext cx="8110131" cy="605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2135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09850"/>
            <a:ext cx="7543800" cy="819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b="1" dirty="0" err="1" smtClean="0">
                <a:solidFill>
                  <a:srgbClr val="003399"/>
                </a:solidFill>
                <a:latin typeface="+mj-lt"/>
              </a:rPr>
              <a:t>Pitanja</a:t>
            </a:r>
            <a:r>
              <a:rPr lang="en-US" sz="4800" b="1" dirty="0" smtClean="0">
                <a:solidFill>
                  <a:srgbClr val="003399"/>
                </a:solidFill>
                <a:latin typeface="+mj-lt"/>
              </a:rPr>
              <a:t> i </a:t>
            </a:r>
            <a:r>
              <a:rPr lang="en-US" sz="4800" b="1" dirty="0" err="1" smtClean="0">
                <a:solidFill>
                  <a:srgbClr val="003399"/>
                </a:solidFill>
                <a:latin typeface="+mj-lt"/>
              </a:rPr>
              <a:t>odgovori</a:t>
            </a:r>
            <a:endParaRPr lang="en-GB" sz="4800" b="1" dirty="0" smtClean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19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96686"/>
            <a:ext cx="7543800" cy="1040039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BA" sz="3600" b="1" dirty="0" smtClean="0">
                <a:solidFill>
                  <a:srgbClr val="003399"/>
                </a:solidFill>
              </a:rPr>
              <a:t>Kontakti</a:t>
            </a:r>
            <a:endParaRPr lang="en-GB" sz="3600" b="1" dirty="0" smtClean="0">
              <a:solidFill>
                <a:srgbClr val="003399"/>
              </a:solidFill>
            </a:endParaRP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sz="half" idx="1"/>
          </p:nvPr>
        </p:nvGraphicFramePr>
        <p:xfrm>
          <a:off x="2409825" y="2371725"/>
          <a:ext cx="4351338" cy="1752600"/>
        </p:xfrm>
        <a:graphic>
          <a:graphicData uri="http://schemas.openxmlformats.org/drawingml/2006/table">
            <a:tbl>
              <a:tblPr/>
              <a:tblGrid>
                <a:gridCol w="4351338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Zajednički tehnički sekretarijat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Nemanjina 52, 31000 Užice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Tel/fax: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+38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3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512 394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E-mail: office@srb-bih.org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Web: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www.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srb-bih.org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590" name="Group 22"/>
          <p:cNvGraphicFramePr>
            <a:graphicFrameLocks noGrp="1"/>
          </p:cNvGraphicFramePr>
          <p:nvPr>
            <p:ph sz="half" idx="2"/>
          </p:nvPr>
        </p:nvGraphicFramePr>
        <p:xfrm>
          <a:off x="2424113" y="4578350"/>
          <a:ext cx="4367213" cy="1752600"/>
        </p:xfrm>
        <a:graphic>
          <a:graphicData uri="http://schemas.openxmlformats.org/drawingml/2006/table">
            <a:tbl>
              <a:tblPr/>
              <a:tblGrid>
                <a:gridCol w="4367213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Antena u Tuzli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Turalibegova bb TC “Pasage”,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75000 Tuzla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Tel/fax: +387 35 257 365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E-mail: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hlinkClick r:id="rId2"/>
                        </a:rPr>
                        <a:t>danijela.konjic@srb-bih.org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Web: http: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//www.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dei.gov.ba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28172" y="198120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7942"/>
            <a:ext cx="8229600" cy="459695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b="1" dirty="0" smtClean="0">
                <a:solidFill>
                  <a:srgbClr val="003399"/>
                </a:solidFill>
              </a:rPr>
              <a:t>Vrste izvještaja</a:t>
            </a:r>
            <a:endParaRPr lang="en-GB" b="1" dirty="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249714"/>
            <a:ext cx="8399462" cy="3627211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  <a:effectLst/>
              </a:rPr>
              <a:t>Proges izvještaj </a:t>
            </a:r>
            <a:endParaRPr lang="en-GB" b="1" dirty="0" smtClean="0">
              <a:solidFill>
                <a:srgbClr val="003399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  <a:effectLst/>
              </a:rPr>
              <a:t>Interim izvještaj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</a:rPr>
              <a:t>Finalni Izvještaj 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endParaRPr lang="bs-Latn-BA" b="1" dirty="0" smtClean="0">
              <a:solidFill>
                <a:srgbClr val="003399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 Single Corner Rectangle 4"/>
          <p:cNvSpPr/>
          <p:nvPr/>
        </p:nvSpPr>
        <p:spPr>
          <a:xfrm>
            <a:off x="827314" y="4876800"/>
            <a:ext cx="7460343" cy="1204685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dirty="0" smtClean="0">
                <a:solidFill>
                  <a:srgbClr val="003399"/>
                </a:solidFill>
              </a:rPr>
              <a:t> Svi izvještaji moraju biti na engleskom jeziku</a:t>
            </a:r>
            <a:r>
              <a:rPr lang="en-US" sz="2400" dirty="0" smtClean="0">
                <a:solidFill>
                  <a:srgbClr val="003399"/>
                </a:solidFill>
              </a:rPr>
              <a:t>!</a:t>
            </a:r>
            <a:r>
              <a:rPr lang="bs-Latn-BA" sz="2400" dirty="0" smtClean="0">
                <a:solidFill>
                  <a:srgbClr val="003399"/>
                </a:solidFill>
              </a:rPr>
              <a:t> </a:t>
            </a:r>
            <a:endParaRPr lang="bs-Latn-BA" sz="2400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080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09849"/>
            <a:ext cx="7543800" cy="24371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bs-Latn-BA" sz="4800" b="1" dirty="0" smtClean="0">
                <a:solidFill>
                  <a:srgbClr val="003399"/>
                </a:solidFill>
                <a:latin typeface="+mj-lt"/>
              </a:rPr>
              <a:t>Hvala na pažnji i sretno!</a:t>
            </a:r>
            <a:endParaRPr lang="en-US" sz="4800" b="1" dirty="0" smtClean="0">
              <a:solidFill>
                <a:srgbClr val="003399"/>
              </a:solidFill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Molimo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da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popunite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evaluacioni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upitnik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!!!</a:t>
            </a:r>
            <a:endParaRPr lang="en-GB" sz="4000" b="1" dirty="0" smtClean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4186"/>
            <a:ext cx="8229600" cy="45969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rgbClr val="003399"/>
                </a:solidFill>
              </a:rPr>
              <a:t>Stanje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sr-Latn-RS" b="1" dirty="0" smtClean="0">
                <a:solidFill>
                  <a:srgbClr val="003399"/>
                </a:solidFill>
              </a:rPr>
              <a:t>Vaših projekata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endParaRPr lang="en-GB" b="1" dirty="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886858"/>
            <a:ext cx="8399462" cy="3178628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bs-Latn-BA" sz="2400" b="1" dirty="0" smtClean="0">
                <a:solidFill>
                  <a:srgbClr val="003399"/>
                </a:solidFill>
                <a:effectLst/>
              </a:rPr>
              <a:t>	</a:t>
            </a:r>
          </a:p>
          <a:p>
            <a:pPr marL="609600" indent="-609600" eaLnBrk="1" hangingPunct="1">
              <a:buNone/>
            </a:pPr>
            <a:r>
              <a:rPr lang="bs-Latn-BA" sz="2800" b="1" dirty="0" smtClean="0">
                <a:solidFill>
                  <a:srgbClr val="003399"/>
                </a:solidFill>
              </a:rPr>
              <a:t>	</a:t>
            </a:r>
            <a:endParaRPr lang="bs-Latn-BA" sz="2800" b="1" dirty="0" smtClean="0">
              <a:solidFill>
                <a:srgbClr val="003399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929915"/>
              </p:ext>
            </p:extLst>
          </p:nvPr>
        </p:nvGraphicFramePr>
        <p:xfrm>
          <a:off x="463138" y="1401290"/>
          <a:ext cx="6842797" cy="3698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9476"/>
                <a:gridCol w="1613798"/>
                <a:gridCol w="1559523"/>
              </a:tblGrid>
              <a:tr h="689775">
                <a:tc>
                  <a:txBody>
                    <a:bodyPr/>
                    <a:lstStyle/>
                    <a:p>
                      <a:r>
                        <a:rPr lang="en-US" dirty="0" smtClean="0"/>
                        <a:t>PROJEKAT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Rok za Interim</a:t>
                      </a:r>
                      <a:r>
                        <a:rPr lang="sr-Latn-C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Rok za Final</a:t>
                      </a:r>
                      <a:r>
                        <a:rPr lang="sr-Latn-C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9328">
                <a:tc>
                  <a:txBody>
                    <a:bodyPr/>
                    <a:lstStyle/>
                    <a:p>
                      <a:r>
                        <a:rPr lang="sr-Latn-CS" dirty="0" smtClean="0"/>
                        <a:t>CROSS</a:t>
                      </a:r>
                      <a:r>
                        <a:rPr lang="sr-Latn-CS" baseline="0" dirty="0" smtClean="0"/>
                        <a:t> 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30-Apr-14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9328">
                <a:tc>
                  <a:txBody>
                    <a:bodyPr/>
                    <a:lstStyle/>
                    <a:p>
                      <a:r>
                        <a:rPr lang="en-US" dirty="0" smtClean="0"/>
                        <a:t>SA-ŠA Support to cooperation, inclusion, education and promotion of Roma culture in </a:t>
                      </a:r>
                      <a:r>
                        <a:rPr lang="en-US" dirty="0" err="1" smtClean="0"/>
                        <a:t>BiH</a:t>
                      </a:r>
                      <a:r>
                        <a:rPr lang="en-US" dirty="0" smtClean="0"/>
                        <a:t> and Serbia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28-May-14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32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Improved waste water and environment management in the areas of </a:t>
                      </a:r>
                      <a:r>
                        <a:rPr lang="en-US" sz="1800" dirty="0" err="1" smtClean="0"/>
                        <a:t>Ub</a:t>
                      </a:r>
                      <a:r>
                        <a:rPr lang="en-US" sz="1800" dirty="0" smtClean="0"/>
                        <a:t> and Eastern Sarajevo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1-Mar-14	</a:t>
                      </a:r>
                    </a:p>
                  </a:txBody>
                  <a:tcPr/>
                </a:tc>
              </a:tr>
              <a:tr h="621080">
                <a:tc>
                  <a:txBody>
                    <a:bodyPr/>
                    <a:lstStyle/>
                    <a:p>
                      <a:r>
                        <a:rPr lang="sr-Latn-CS" dirty="0" smtClean="0"/>
                        <a:t>Safe Food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1-Mar-14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6942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3228335"/>
            <a:ext cx="8525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Interim/Final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izve</a:t>
            </a:r>
            <a:r>
              <a:rPr lang="sr-Latn-RS" sz="4000" dirty="0" smtClean="0">
                <a:solidFill>
                  <a:srgbClr val="003399"/>
                </a:solidFill>
                <a:latin typeface="+mj-lt"/>
              </a:rPr>
              <a:t>štaj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1494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8" y="3051959"/>
            <a:ext cx="1104404" cy="748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izve</a:t>
            </a:r>
            <a:r>
              <a:rPr lang="sr-Latn-RS" dirty="0" smtClean="0"/>
              <a:t>štaja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883" y="1163781"/>
            <a:ext cx="1425039" cy="4750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Korisnik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530" y="5413158"/>
            <a:ext cx="1425039" cy="4750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Korisnik  2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320640" y="2125684"/>
            <a:ext cx="1033153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283039" y="4332516"/>
            <a:ext cx="1033153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413171" y="3170718"/>
            <a:ext cx="439381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8177" y="3087585"/>
            <a:ext cx="1033157" cy="74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Nacrt izveštaja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1642188" y="2324591"/>
            <a:ext cx="1258784" cy="1475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5684" y="1199407"/>
            <a:ext cx="938150" cy="4987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ZTS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966821" y="3228118"/>
            <a:ext cx="488899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38447" y="577932"/>
            <a:ext cx="8229600" cy="4596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Interim</a:t>
            </a:r>
            <a:r>
              <a:rPr kumimoji="0" lang="sr-Latn-RS" sz="3200" b="1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 i Final izveštaji – Grafički prikaz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13130" y="3109357"/>
            <a:ext cx="940127" cy="74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Izveštaj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5400000">
            <a:off x="1925214" y="2322614"/>
            <a:ext cx="1258784" cy="1475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897972" y="3285518"/>
            <a:ext cx="479056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21" name="Rectangle 20"/>
          <p:cNvSpPr/>
          <p:nvPr/>
        </p:nvSpPr>
        <p:spPr>
          <a:xfrm>
            <a:off x="6408654" y="3143007"/>
            <a:ext cx="1215286" cy="74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Odobrenje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7677247" y="3319168"/>
            <a:ext cx="397958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23" name="Rectangle 22"/>
          <p:cNvSpPr/>
          <p:nvPr/>
        </p:nvSpPr>
        <p:spPr>
          <a:xfrm>
            <a:off x="8098968" y="3176657"/>
            <a:ext cx="983622" cy="74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Plaćanje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508597" y="3238018"/>
            <a:ext cx="372160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24280" y="3119257"/>
            <a:ext cx="940127" cy="74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CA (Delegacija)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5400000">
            <a:off x="3391044" y="2329754"/>
            <a:ext cx="1230647" cy="157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22291" y="1193478"/>
            <a:ext cx="1276627" cy="4809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Suspenzija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162768" y="1215248"/>
            <a:ext cx="1290483" cy="459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Pojasnjenje 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6200000">
            <a:off x="4839895" y="2327043"/>
            <a:ext cx="1227877" cy="1601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574402" y="1436912"/>
            <a:ext cx="294480" cy="1068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5400000">
            <a:off x="3829747" y="3912918"/>
            <a:ext cx="372160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48749" y="4415641"/>
            <a:ext cx="938150" cy="4987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ZTS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8423519" y="4005941"/>
            <a:ext cx="372160" cy="484632"/>
          </a:xfrm>
          <a:prstGeom prst="rightArrow">
            <a:avLst>
              <a:gd name="adj1" fmla="val 40198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059393" y="4544290"/>
            <a:ext cx="938150" cy="4987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ZTS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4000" i="1" dirty="0" smtClean="0">
                <a:solidFill>
                  <a:srgbClr val="003399"/>
                </a:solidFill>
                <a:latin typeface="+mj-lt"/>
              </a:rPr>
              <a:t>Interim izvještaj</a:t>
            </a:r>
            <a:endParaRPr lang="sr-Latn-CS" sz="4000" i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738" y="1935163"/>
            <a:ext cx="8229600" cy="45236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400" dirty="0" smtClean="0">
                <a:solidFill>
                  <a:srgbClr val="003399"/>
                </a:solidFill>
                <a:latin typeface="Arial" charset="0"/>
              </a:rPr>
              <a:t>Član 4 Posebnih uslova + Članovi 2.1 do 2.5  i 15.1 generalnih uslova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4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r>
              <a:rPr lang="hr-HR" sz="2800" dirty="0" smtClean="0">
                <a:solidFill>
                  <a:srgbClr val="003399"/>
                </a:solidFill>
                <a:latin typeface="Arial" charset="0"/>
              </a:rPr>
              <a:t>Interim izvještaj uključuje: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Tx/>
              <a:buChar char="-"/>
              <a:defRPr/>
            </a:pPr>
            <a:endParaRPr lang="hr-HR" sz="2800" dirty="0" smtClean="0">
              <a:solidFill>
                <a:srgbClr val="003399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6229" y="195217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3487" y="617954"/>
            <a:ext cx="271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INTERIM 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(NARATIVNI I FINANSIJSKI)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4391" y="1233296"/>
          <a:ext cx="8336476" cy="1149246"/>
        </p:xfrm>
        <a:graphic>
          <a:graphicData uri="http://schemas.openxmlformats.org/drawingml/2006/table">
            <a:tbl>
              <a:tblPr/>
              <a:tblGrid>
                <a:gridCol w="637763"/>
                <a:gridCol w="1708294"/>
                <a:gridCol w="1594409"/>
                <a:gridCol w="2728209"/>
                <a:gridCol w="1667801"/>
              </a:tblGrid>
              <a:tr h="229849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Br.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TIP IZVEŠTAJA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PODNOSILAC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KOME I KAKO SE PODNOSI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ODOBRENJE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19397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POJEDINAČNI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KORISNIK 1 i 2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Respektivnom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ugovornom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telu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Delegacija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EU)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Originali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poštom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kopija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ZTS/A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roku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45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dana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4371" y="2375503"/>
            <a:ext cx="25752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OBAVEZNA DOKUMENTA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(KORISNICI IZ SRBIJE)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4389" y="3117018"/>
          <a:ext cx="8383980" cy="2554415"/>
        </p:xfrm>
        <a:graphic>
          <a:graphicData uri="http://schemas.openxmlformats.org/drawingml/2006/table">
            <a:tbl>
              <a:tblPr/>
              <a:tblGrid>
                <a:gridCol w="2612040"/>
                <a:gridCol w="1844653"/>
                <a:gridCol w="3927287"/>
              </a:tblGrid>
              <a:tr h="229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NA CD-u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Šta</a:t>
                      </a: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je to? </a:t>
                      </a:r>
                      <a:endParaRPr lang="en-US" sz="11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6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ZAHTEV ZA MEĐU-UPLATU </a:t>
                      </a:r>
                      <a:endParaRPr lang="en-US" sz="14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“Request for payment for grant Contract</a:t>
                      </a:r>
                      <a:endParaRPr lang="en-US" sz="14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eE3h4_requestpay_en financial) template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Zahtjev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kojim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traži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novac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članu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4.2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specijalnih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uslova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Treba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popuniti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žute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delove</a:t>
                      </a:r>
                      <a:endParaRPr lang="en-US" sz="105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NARATIVNI INTERIM IZVEŠTAJ </a:t>
                      </a:r>
                      <a:endParaRPr lang="en-US" sz="14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“Interim Narrative Report”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e3h5_interreport_en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 objašnjeni u prezentaciji 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FINANSIJSKI INTERIM IZVEŠTAJ </a:t>
                      </a:r>
                      <a:endParaRPr lang="en-US" sz="14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“Financial Interim Report” 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e3h7_financialreport_en(1) </a:t>
                      </a:r>
                      <a:endParaRPr lang="en-US" sz="12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</a:t>
                      </a:r>
                      <a:r>
                        <a:rPr lang="en-GB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objašnjeni</a:t>
                      </a:r>
                      <a:r>
                        <a:rPr lang="en-GB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prezentaciji</a:t>
                      </a:r>
                      <a:endParaRPr lang="en-US" sz="105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42478" y="208209"/>
            <a:ext cx="43876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Dokumenta za izveštavanje – Interim SRBIJA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3487" y="617954"/>
            <a:ext cx="271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INTERIM IZVEŠTAJ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(NARATIVNI I FINANSIJSKI)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4391" y="1233296"/>
          <a:ext cx="8336476" cy="1149246"/>
        </p:xfrm>
        <a:graphic>
          <a:graphicData uri="http://schemas.openxmlformats.org/drawingml/2006/table">
            <a:tbl>
              <a:tblPr/>
              <a:tblGrid>
                <a:gridCol w="637763"/>
                <a:gridCol w="1708294"/>
                <a:gridCol w="1594409"/>
                <a:gridCol w="2728209"/>
                <a:gridCol w="1667801"/>
              </a:tblGrid>
              <a:tr h="229849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Br.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TIP IZVEŠTAJA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PODNOSILAC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KOME I KAKO SE PODNOSI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ODOBRENJE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19397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POJEDINAČNI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KORISNIK 1 i 2 pojedinačno</a:t>
                      </a:r>
                      <a:endParaRPr lang="en-US" sz="8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Respektivnom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ugovornom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telu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Delegacija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EU)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Originali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poštom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elektronska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papirna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verzija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3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kopija</a:t>
                      </a:r>
                      <a:r>
                        <a:rPr lang="en-US" sz="13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ZTS/A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Ugovorno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pojedinačno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roku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</a:t>
                      </a:r>
                      <a:r>
                        <a:rPr lang="en-US" sz="13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45 </a:t>
                      </a:r>
                      <a:r>
                        <a:rPr lang="en-US" sz="1300" b="1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dana</a:t>
                      </a:r>
                      <a:endParaRPr lang="en-US" sz="8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4371" y="2375503"/>
            <a:ext cx="25752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OBAVEZNA DOKUMENTA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(KORISNICI IZ BiH)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5630" y="3117018"/>
          <a:ext cx="8775865" cy="3569208"/>
        </p:xfrm>
        <a:graphic>
          <a:graphicData uri="http://schemas.openxmlformats.org/drawingml/2006/table">
            <a:tbl>
              <a:tblPr/>
              <a:tblGrid>
                <a:gridCol w="2734131"/>
                <a:gridCol w="2112595"/>
                <a:gridCol w="3929139"/>
              </a:tblGrid>
              <a:tr h="229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</a:t>
                      </a:r>
                      <a:endParaRPr lang="en-US" sz="12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NA CD-u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Šta je to? </a:t>
                      </a:r>
                      <a:endParaRPr lang="en-US" sz="11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6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ZAHTEV ZA MEĐU-UPLATU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“Request for payment for grant Contract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Arial"/>
                        </a:rPr>
                        <a:t>eE3h4_requestpay_en financial) template</a:t>
                      </a:r>
                      <a:endParaRPr lang="en-US" sz="14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Zahtjev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kojim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traži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novac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članu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4.2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specijalnih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uslova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Treba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popuniti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žute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delove</a:t>
                      </a:r>
                      <a:endParaRPr lang="en-US" sz="20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NARATIVNI INTERIM IZVEŠTAJ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“Interim Narrative Report”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e3h5_interreport_en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objašnjeni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prezentaciji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FINANSIJSKI INTERIM IZVEŠTAJ </a:t>
                      </a:r>
                      <a:endParaRPr lang="en-US" sz="16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“Financial Interim Report” </a:t>
                      </a:r>
                      <a:endParaRPr lang="en-US" sz="16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e3h7_financialreport_en(1)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Detalji</a:t>
                      </a:r>
                      <a:r>
                        <a:rPr lang="en-GB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objašnjeni</a:t>
                      </a:r>
                      <a:r>
                        <a:rPr lang="en-GB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GB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prezentaciji</a:t>
                      </a:r>
                      <a:endParaRPr lang="en-US" sz="20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SPISAK TROŠKOVA PO NOSIOCIMA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“Itemised Table Financial Report” 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Itemised</a:t>
                      </a:r>
                      <a:r>
                        <a:rPr lang="en-US" sz="14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Table Financial Report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Excel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tabela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US" sz="2000" dirty="0" err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lista</a:t>
                      </a:r>
                      <a:r>
                        <a:rPr lang="en-US" sz="2000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97040" y="208209"/>
            <a:ext cx="4078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Dokumenta za izveštavanje – Interim BiH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19712</TotalTime>
  <Words>1553</Words>
  <Application>Microsoft Office PowerPoint</Application>
  <PresentationFormat>On-screen Show (4:3)</PresentationFormat>
  <Paragraphs>341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Shimmer</vt:lpstr>
      <vt:lpstr>Custom Design</vt:lpstr>
      <vt:lpstr>1_Shimmer</vt:lpstr>
      <vt:lpstr>Theme1</vt:lpstr>
      <vt:lpstr>Srbija - Bosna i Hercegovina</vt:lpstr>
      <vt:lpstr> Dnevni red</vt:lpstr>
      <vt:lpstr>Vrste izvještaja</vt:lpstr>
      <vt:lpstr>Stanje Vaših projekata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Kontakti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 stevanovic</dc:creator>
  <cp:lastModifiedBy>Vlade</cp:lastModifiedBy>
  <cp:revision>842</cp:revision>
  <cp:lastPrinted>2013-09-25T10:15:40Z</cp:lastPrinted>
  <dcterms:created xsi:type="dcterms:W3CDTF">2005-01-21T10:36:59Z</dcterms:created>
  <dcterms:modified xsi:type="dcterms:W3CDTF">2013-12-16T13:21:12Z</dcterms:modified>
</cp:coreProperties>
</file>